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media/image23.png" ContentType="image/jpe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56" r:id="rId2"/>
    <p:sldId id="263" r:id="rId3"/>
    <p:sldId id="313" r:id="rId4"/>
    <p:sldId id="311" r:id="rId5"/>
    <p:sldId id="303" r:id="rId6"/>
    <p:sldId id="304" r:id="rId7"/>
    <p:sldId id="305" r:id="rId8"/>
    <p:sldId id="306" r:id="rId9"/>
    <p:sldId id="308" r:id="rId10"/>
    <p:sldId id="307" r:id="rId11"/>
    <p:sldId id="320" r:id="rId12"/>
    <p:sldId id="312" r:id="rId13"/>
    <p:sldId id="314" r:id="rId14"/>
    <p:sldId id="317" r:id="rId15"/>
    <p:sldId id="327" r:id="rId16"/>
    <p:sldId id="318" r:id="rId17"/>
    <p:sldId id="325" r:id="rId18"/>
    <p:sldId id="324" r:id="rId19"/>
    <p:sldId id="326" r:id="rId20"/>
    <p:sldId id="328" r:id="rId21"/>
    <p:sldId id="321" r:id="rId22"/>
    <p:sldId id="319" r:id="rId23"/>
    <p:sldId id="315" r:id="rId24"/>
    <p:sldId id="316" r:id="rId25"/>
    <p:sldId id="302" r:id="rId26"/>
    <p:sldId id="300" r:id="rId27"/>
    <p:sldId id="277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7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138" y="3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5E1236-CA1F-4655-B294-BF0F4710B925}" type="datetimeFigureOut">
              <a:rPr lang="en-GB" smtClean="0"/>
              <a:t>27/01/2026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613A63-C784-4B08-87E8-40A6A1AE54B2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494448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B28053-9422-AAB2-62F9-A248BE3DA4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AAF1512-1C4B-646F-FA9B-742BE2F3B1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5BFC252-011D-F7FD-B0B9-6615784986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2BF196-ACE4-4888-42F2-17E0FEB1B17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613A63-C784-4B08-87E8-40A6A1AE54B2}" type="slidenum">
              <a:rPr lang="en-GB" smtClean="0"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255879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9B8768-99C1-7EBD-85D4-E8523A12D1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B952D3-B91B-8426-D798-B8145489C4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18EA14-E569-ECCC-80AA-65ADF7671C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DB149-054B-49F6-B6AE-8BAAE351272A}" type="datetimeFigureOut">
              <a:rPr lang="en-GB" smtClean="0"/>
              <a:t>27/01/2026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7EB3DB-9C9E-6A10-389F-657486905D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C282AC-CEAB-71BE-1275-F53D0160D3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A87D5-A03F-41DA-A554-46B89B4E59FB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384956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789AB8-3770-8162-44E7-ED6241A9E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7B8145E-E10B-42D9-AFF6-D57067EB99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2BFE9C-10F8-43CB-10AD-B6155D1169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DB149-054B-49F6-B6AE-8BAAE351272A}" type="datetimeFigureOut">
              <a:rPr lang="en-GB" smtClean="0"/>
              <a:t>27/01/2026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C56C8C-B639-233C-3B14-E8C19CF0A0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362306-3805-7E42-E0F2-9A99BBCDD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A87D5-A03F-41DA-A554-46B89B4E59FB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759555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A26C864-8AD5-ED79-266C-EB6206740A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146E293-FF11-EDE1-FC5B-B06AF982CD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239299-955A-E326-034A-A981D149DB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DB149-054B-49F6-B6AE-8BAAE351272A}" type="datetimeFigureOut">
              <a:rPr lang="en-GB" smtClean="0"/>
              <a:t>27/01/2026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C6AD6D-A813-F24A-FB81-46514EBA79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DA79BB-E07F-53A6-15FA-681644F75E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A87D5-A03F-41DA-A554-46B89B4E59FB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322795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AA47AA-059A-2AEF-E262-0775AD7EE6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BDBC27-1784-3149-E252-CCF18EA4DB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1EBB5B-3E02-461B-2B44-11E03B5F04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DB149-054B-49F6-B6AE-8BAAE351272A}" type="datetimeFigureOut">
              <a:rPr lang="en-GB" smtClean="0"/>
              <a:t>27/01/2026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EC98F0-5A97-0225-8DA9-E5D608717B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5BF724-2E4F-ED17-1D0C-5AF4FCC6B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A87D5-A03F-41DA-A554-46B89B4E59FB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436548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645878-A8C7-7098-7910-C2372E903D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724F08-13C5-A8AB-EB85-C98608C150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084E76-1993-7173-6C4B-419EC45C71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DB149-054B-49F6-B6AE-8BAAE351272A}" type="datetimeFigureOut">
              <a:rPr lang="en-GB" smtClean="0"/>
              <a:t>27/01/2026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FF7621-4527-3A0E-9339-C683B8834E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FCADE5-0437-C81D-ED04-678BF846D4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A87D5-A03F-41DA-A554-46B89B4E59FB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590286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555535-6687-F9A8-45F7-B712C5C5A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149C78-B3F4-A003-CA43-000972CD33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544116-51FB-FD8C-8323-7FCDDDAA13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9A1DB8-5B9B-B69B-DC66-35EE5A470D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DB149-054B-49F6-B6AE-8BAAE351272A}" type="datetimeFigureOut">
              <a:rPr lang="en-GB" smtClean="0"/>
              <a:t>27/01/2026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4DE651-6B6C-15E6-244B-0600777259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F2B5E3-8FB3-F4A2-7047-C4665530E2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A87D5-A03F-41DA-A554-46B89B4E59FB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800118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DF758F-4E94-A7D3-164B-EC75A6D72B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B7F672-93BA-8AB1-72A1-1C92041167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64BB97-A820-2D1F-4239-155D9C9FC9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34066A-D9E7-08FF-CA4B-9015E15763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4704CE7-50CF-CC3B-8CFB-63C79256906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24098FC-8D09-58E8-09AF-83EA36BF4F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DB149-054B-49F6-B6AE-8BAAE351272A}" type="datetimeFigureOut">
              <a:rPr lang="en-GB" smtClean="0"/>
              <a:t>27/01/2026</a:t>
            </a:fld>
            <a:endParaRPr lang="en-GB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E70F648-9A5E-9437-B5DF-4F67924225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D3595E4-2D0C-86C2-5057-0A98D7B64A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A87D5-A03F-41DA-A554-46B89B4E59FB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689489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5CB8B7-0E68-8B7D-2CF1-73B26A42CF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EEA855-F4DF-128D-6478-095D6048BD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DB149-054B-49F6-B6AE-8BAAE351272A}" type="datetimeFigureOut">
              <a:rPr lang="en-GB" smtClean="0"/>
              <a:t>27/01/2026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A49490-8A69-08AF-8619-FBCC78439A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E1C5BB-4243-54A4-0033-D9C211BCFA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A87D5-A03F-41DA-A554-46B89B4E59FB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212907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01494B4-D71C-DB2E-6F36-98674E7171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DB149-054B-49F6-B6AE-8BAAE351272A}" type="datetimeFigureOut">
              <a:rPr lang="en-GB" smtClean="0"/>
              <a:t>27/01/2026</a:t>
            </a:fld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55FAD9-1C2A-29C6-7A9B-5BB20ACD24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E6106F-9F12-4636-A0E7-075306B16C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A87D5-A03F-41DA-A554-46B89B4E59FB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823892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5DA20-8E9F-1ECB-8FF5-BA9D95DDE5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11C0AC-9D7E-B504-C8CC-172ABEB00D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19402D-1F9F-83B1-E2A5-9C2D361171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6AEEF7-1477-49AA-2C18-4AC6592BC8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DB149-054B-49F6-B6AE-8BAAE351272A}" type="datetimeFigureOut">
              <a:rPr lang="en-GB" smtClean="0"/>
              <a:t>27/01/2026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68DE9F-DC8C-E005-C167-9D11DFB13B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82FD58-14A2-DC24-5E38-9751DB270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A87D5-A03F-41DA-A554-46B89B4E59FB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21035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666955-4CEC-3159-68C2-4A30309CB1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DF15310-9A59-9A56-8BE7-98A26D35F63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8F95C6-4448-960C-B417-B100085F01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D21EB0-30D7-7940-A397-FB013EA6A2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DB149-054B-49F6-B6AE-8BAAE351272A}" type="datetimeFigureOut">
              <a:rPr lang="en-GB" smtClean="0"/>
              <a:t>27/01/2026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EF5CC5-0898-847A-353A-6FDBFDDFAD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01D77E-3787-51B2-8843-ED7C2A1E4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A87D5-A03F-41DA-A554-46B89B4E59FB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986601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EEB391F-E41E-128B-59EB-B9F7BFB01C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B78335-C377-9353-2B52-1E7DEC9288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1C60DA-32BB-48E5-E497-37AF59F073C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7DB149-054B-49F6-B6AE-8BAAE351272A}" type="datetimeFigureOut">
              <a:rPr lang="en-GB" smtClean="0"/>
              <a:t>27/01/2026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EBCB6C-1DB3-708B-416D-A46A003BD6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C36A76-EDA9-EAD9-DDE4-F7E29570B5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A87D5-A03F-41DA-A554-46B89B4E59FB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258605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5.sv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hyperlink" Target="https://www.youtube.com/@algoquanthub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3.png"/><Relationship Id="rId4" Type="http://schemas.openxmlformats.org/officeDocument/2006/relationships/hyperlink" Target="https://www.youtube.com/@algoquanthub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7.png"/><Relationship Id="rId7" Type="http://schemas.openxmlformats.org/officeDocument/2006/relationships/image" Target="../media/image5.svg"/><Relationship Id="rId2" Type="http://schemas.openxmlformats.org/officeDocument/2006/relationships/hyperlink" Target="https://payhip.com/AlgoQuantHub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hyperlink" Target="https://www.youtube.com/@algoquanthub" TargetMode="External"/><Relationship Id="rId9" Type="http://schemas.openxmlformats.org/officeDocument/2006/relationships/hyperlink" Target="https://github.com/nburgessx/QuantResearch/tree/main/CMake%20Examples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3.png"/><Relationship Id="rId4" Type="http://schemas.openxmlformats.org/officeDocument/2006/relationships/hyperlink" Target="https://www.youtube.com/@algoquanthub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burgessx/QuantResearch/tree/main/CMake%20Examples?utm_source=algoquanthub.beehiiv.com&amp;utm_medium=newsletter&amp;utm_campaign=professional-c-with-cmake-for-quants-algo-trading&amp;_bhlid=ac6555da268732edc370185881419536fe642040" TargetMode="External"/><Relationship Id="rId2" Type="http://schemas.openxmlformats.org/officeDocument/2006/relationships/hyperlink" Target="https://algoquanthub.beehiiv.com/p/professional-c-with-cmake-for-quants-algo-trading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crascit.com/professional-cmake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5.sv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hyperlink" Target="https://www.youtube.com/@algoquanthub" TargetMode="Externa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hyperlink" Target="https://www.youtube.com/@algoquanthub" TargetMode="External"/><Relationship Id="rId7" Type="http://schemas.openxmlformats.org/officeDocument/2006/relationships/image" Target="../media/image26.png"/><Relationship Id="rId2" Type="http://schemas.openxmlformats.org/officeDocument/2006/relationships/hyperlink" Target="https://algoquanthub.beehiiv.com/subscribe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hyperlink" Target="https://www.linkedin.com/in/nburgessx" TargetMode="External"/><Relationship Id="rId4" Type="http://schemas.openxmlformats.org/officeDocument/2006/relationships/hyperlink" Target="https://payhip.com/AlgoQuantHub" TargetMode="External"/><Relationship Id="rId9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linkedin.com/in/nburgessx" TargetMode="Externa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.sv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hyperlink" Target="https://www.youtube.com/@algoquanthub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0AD5151-E999-82CD-0F13-5C59176098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3" y="0"/>
            <a:ext cx="12195175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BDA0481-0E49-C114-0241-92CABA99C9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839" y="2106216"/>
            <a:ext cx="4044909" cy="404490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164C2A4-D77B-0CEE-B7B3-287519C1B80B}"/>
              </a:ext>
            </a:extLst>
          </p:cNvPr>
          <p:cNvSpPr/>
          <p:nvPr/>
        </p:nvSpPr>
        <p:spPr>
          <a:xfrm>
            <a:off x="6809173" y="5490804"/>
            <a:ext cx="5387855" cy="107004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>
                <a:ln>
                  <a:solidFill>
                    <a:schemeClr val="tx1"/>
                  </a:solidFill>
                </a:ln>
                <a:solidFill>
                  <a:schemeClr val="bg1">
                    <a:lumMod val="95000"/>
                  </a:schemeClr>
                </a:solidFill>
              </a:rPr>
              <a:t>C++ Set-Up for Algo Quant Trading</a:t>
            </a:r>
          </a:p>
          <a:p>
            <a:pPr algn="ctr"/>
            <a:r>
              <a:rPr lang="en-GB" b="1" dirty="0">
                <a:ln>
                  <a:solidFill>
                    <a:schemeClr val="tx1"/>
                  </a:solidFill>
                </a:ln>
                <a:solidFill>
                  <a:schemeClr val="bg1">
                    <a:lumMod val="95000"/>
                  </a:schemeClr>
                </a:solidFill>
              </a:rPr>
              <a:t>By Nicholas Burgess</a:t>
            </a:r>
            <a:endParaRPr lang="en-GB" sz="1600" b="1" dirty="0">
              <a:ln>
                <a:solidFill>
                  <a:schemeClr val="tx1"/>
                </a:solidFill>
              </a:ln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8" name="Picture 7">
            <a:hlinkClick r:id="rId4"/>
            <a:extLst>
              <a:ext uri="{FF2B5EF4-FFF2-40B4-BE49-F238E27FC236}">
                <a16:creationId xmlns:a16="http://schemas.microsoft.com/office/drawing/2014/main" id="{2451F59B-7635-3D39-BF8D-7D55CB382B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303" y="5484319"/>
            <a:ext cx="3321813" cy="1077487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F3DC675F-2349-27C8-C8CC-EB884A0709E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15069" y="217058"/>
            <a:ext cx="811321" cy="799090"/>
          </a:xfrm>
          <a:prstGeom prst="rect">
            <a:avLst/>
          </a:prstGeom>
        </p:spPr>
      </p:pic>
      <p:pic>
        <p:nvPicPr>
          <p:cNvPr id="2" name="Picture 1" descr="What is CMake? - Viking Software A/S">
            <a:extLst>
              <a:ext uri="{FF2B5EF4-FFF2-40B4-BE49-F238E27FC236}">
                <a16:creationId xmlns:a16="http://schemas.microsoft.com/office/drawing/2014/main" id="{F45F1E33-FACD-FBEC-7A6B-A4DB0FD4E65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5069" y="1233206"/>
            <a:ext cx="811321" cy="811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8631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2F72BA-143E-E886-5C05-38F2516EED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0C1335-ED48-3629-1655-4CAD68677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VS Project Properties</a:t>
            </a:r>
            <a:r>
              <a:rPr lang="en-GB" dirty="0">
                <a:solidFill>
                  <a:srgbClr val="000000"/>
                </a:solidFill>
              </a:rPr>
              <a:t> </a:t>
            </a:r>
            <a:r>
              <a:rPr lang="en-GB" dirty="0"/>
              <a:t>– Linker/Librarian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D026E6-A278-F79C-D61E-715040463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12113-6D73-4B06-80EF-D022B0396519}" type="slidenum">
              <a:rPr lang="en-GB" smtClean="0"/>
              <a:t>10</a:t>
            </a:fld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EEF424-14FC-D37B-DC76-2F51CC4F80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430" y="1960782"/>
            <a:ext cx="5450468" cy="38013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1A28EF2-8C4B-E777-6A59-6F2816E11E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5701" y="1960782"/>
            <a:ext cx="5509920" cy="381673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54F22FC-C2AD-55C8-6C10-82D2C5E118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356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52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C49603-19F0-631E-45C5-2894AAE56B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A54B35-D4EC-794A-8A3E-0137651291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Summary – Key Project Properties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0636E4-BED5-14CC-34A2-7951C2F163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12113-6D73-4B06-80EF-D022B0396519}" type="slidenum">
              <a:rPr lang="en-GB" smtClean="0"/>
              <a:t>11</a:t>
            </a:fld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23F961-FE6F-84E7-8056-C8DE8916D2A8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0649505" cy="48711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GB" sz="1400" dirty="0">
                <a:solidFill>
                  <a:srgbClr val="C00000"/>
                </a:solidFill>
              </a:rPr>
              <a:t>General</a:t>
            </a:r>
          </a:p>
          <a:p>
            <a:pPr lvl="1"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GB" sz="1400" b="1" dirty="0"/>
              <a:t>Output Directory</a:t>
            </a:r>
            <a:r>
              <a:rPr lang="en-GB" sz="1400" dirty="0"/>
              <a:t> – Specify output path</a:t>
            </a:r>
          </a:p>
          <a:p>
            <a:pPr lvl="1"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GB" sz="1400" b="1" dirty="0"/>
              <a:t>Configuration Type</a:t>
            </a:r>
            <a:r>
              <a:rPr lang="en-GB" sz="1400" dirty="0"/>
              <a:t> – Specify the output file type .lib, .exe or .dll</a:t>
            </a:r>
          </a:p>
          <a:p>
            <a:pPr lvl="1"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GB" sz="1400" b="1" dirty="0"/>
              <a:t>C++ Language Standard</a:t>
            </a:r>
            <a:r>
              <a:rPr lang="en-GB" sz="1400" dirty="0"/>
              <a:t> – C++14, C++17, C++20 …</a:t>
            </a:r>
            <a:endParaRPr lang="en-GB" sz="1400" dirty="0">
              <a:solidFill>
                <a:srgbClr val="C00000"/>
              </a:solidFill>
            </a:endParaRPr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GB" sz="1400" dirty="0">
                <a:solidFill>
                  <a:srgbClr val="C00000"/>
                </a:solidFill>
              </a:rPr>
              <a:t>C/C++ </a:t>
            </a:r>
            <a:r>
              <a:rPr lang="en-GB" sz="1400" dirty="0">
                <a:solidFill>
                  <a:srgbClr val="C00000"/>
                </a:solidFill>
                <a:sym typeface="Wingdings" panose="05000000000000000000" pitchFamily="2" charset="2"/>
              </a:rPr>
              <a:t></a:t>
            </a:r>
            <a:r>
              <a:rPr lang="en-GB" sz="1400" dirty="0">
                <a:solidFill>
                  <a:srgbClr val="C00000"/>
                </a:solidFill>
              </a:rPr>
              <a:t> General</a:t>
            </a:r>
          </a:p>
          <a:p>
            <a:pPr lvl="1"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GB" sz="1400" b="1" dirty="0"/>
              <a:t>Additional Include Directories </a:t>
            </a:r>
            <a:r>
              <a:rPr lang="en-GB" sz="1400" dirty="0"/>
              <a:t>–</a:t>
            </a:r>
            <a:r>
              <a:rPr lang="en-GB" sz="1400" b="1" dirty="0"/>
              <a:t> </a:t>
            </a:r>
            <a:r>
              <a:rPr lang="en-GB" sz="1400" dirty="0"/>
              <a:t>To link projects, add include folder(s) here</a:t>
            </a:r>
          </a:p>
          <a:p>
            <a:pPr lvl="1"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GB" sz="1400" b="1" dirty="0"/>
              <a:t>Debug Information Format</a:t>
            </a:r>
            <a:r>
              <a:rPr lang="en-GB" sz="1400" dirty="0"/>
              <a:t> – Edit and Continue (/ZI) this allows us to make minor modifications with out rebuilding the project</a:t>
            </a:r>
          </a:p>
          <a:p>
            <a:pPr lvl="1"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GB" sz="1400" b="1" dirty="0"/>
              <a:t>Multi-processor Compilation</a:t>
            </a:r>
            <a:r>
              <a:rPr lang="en-GB" sz="1400" dirty="0"/>
              <a:t> </a:t>
            </a:r>
            <a:r>
              <a:rPr lang="en-GB" sz="1400" b="1" dirty="0"/>
              <a:t>(Yes /MP)</a:t>
            </a:r>
            <a:r>
              <a:rPr lang="en-GB" sz="1400" dirty="0"/>
              <a:t> – allows parallel building of .cpp files</a:t>
            </a:r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GB" sz="1400" dirty="0">
                <a:solidFill>
                  <a:srgbClr val="C00000"/>
                </a:solidFill>
              </a:rPr>
              <a:t>C/C++ </a:t>
            </a:r>
            <a:r>
              <a:rPr lang="en-GB" sz="1400" dirty="0">
                <a:solidFill>
                  <a:srgbClr val="C00000"/>
                </a:solidFill>
                <a:sym typeface="Wingdings" panose="05000000000000000000" pitchFamily="2" charset="2"/>
              </a:rPr>
              <a:t> </a:t>
            </a:r>
            <a:r>
              <a:rPr lang="en-GB" sz="1400" dirty="0">
                <a:solidFill>
                  <a:srgbClr val="C00000"/>
                </a:solidFill>
              </a:rPr>
              <a:t>Code Generation</a:t>
            </a:r>
          </a:p>
          <a:p>
            <a:pPr lvl="1"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GB" sz="1400" b="1" dirty="0"/>
              <a:t>Enable C++ Exceptions</a:t>
            </a:r>
            <a:r>
              <a:rPr lang="en-GB" sz="1400" dirty="0"/>
              <a:t> – /Ehsc allows structured exception handling and helps prevent crashes</a:t>
            </a:r>
          </a:p>
          <a:p>
            <a:pPr lvl="1"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GB" sz="1400" b="1" dirty="0"/>
              <a:t>Runtime Library</a:t>
            </a:r>
            <a:r>
              <a:rPr lang="en-GB" sz="1400" dirty="0"/>
              <a:t> – Here we must specify dynamic or static linking of CRT (/MD or /MT), defaults to /MD</a:t>
            </a:r>
            <a:endParaRPr lang="en-GB" sz="1400" dirty="0">
              <a:solidFill>
                <a:srgbClr val="C00000"/>
              </a:solidFill>
            </a:endParaRPr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GB" sz="1400" dirty="0">
                <a:solidFill>
                  <a:srgbClr val="C00000"/>
                </a:solidFill>
              </a:rPr>
              <a:t>Linker </a:t>
            </a:r>
            <a:r>
              <a:rPr lang="en-GB" sz="1400" dirty="0">
                <a:solidFill>
                  <a:srgbClr val="C00000"/>
                </a:solidFill>
                <a:sym typeface="Wingdings" panose="05000000000000000000" pitchFamily="2" charset="2"/>
              </a:rPr>
              <a:t> </a:t>
            </a:r>
            <a:r>
              <a:rPr lang="en-GB" sz="1400" dirty="0">
                <a:solidFill>
                  <a:srgbClr val="C00000"/>
                </a:solidFill>
              </a:rPr>
              <a:t>General:</a:t>
            </a:r>
          </a:p>
          <a:p>
            <a:pPr lvl="1"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GB" sz="1400" b="1" dirty="0"/>
              <a:t>Additional Library Directories</a:t>
            </a:r>
            <a:r>
              <a:rPr lang="en-GB" sz="1400" dirty="0"/>
              <a:t> - To link projects, add path to .lib files here</a:t>
            </a:r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GB" sz="1400" dirty="0">
                <a:solidFill>
                  <a:srgbClr val="C00000"/>
                </a:solidFill>
              </a:rPr>
              <a:t>Linker </a:t>
            </a:r>
            <a:r>
              <a:rPr lang="en-GB" sz="1400" dirty="0">
                <a:solidFill>
                  <a:srgbClr val="C00000"/>
                </a:solidFill>
                <a:sym typeface="Wingdings" panose="05000000000000000000" pitchFamily="2" charset="2"/>
              </a:rPr>
              <a:t> </a:t>
            </a:r>
            <a:r>
              <a:rPr lang="en-GB" sz="1400" dirty="0">
                <a:solidFill>
                  <a:srgbClr val="C00000"/>
                </a:solidFill>
              </a:rPr>
              <a:t>Input:</a:t>
            </a:r>
          </a:p>
          <a:p>
            <a:pPr lvl="1"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GB" sz="1400" b="1" dirty="0"/>
              <a:t>Additional Dependencies</a:t>
            </a:r>
            <a:r>
              <a:rPr lang="en-GB" sz="1400" dirty="0"/>
              <a:t> – To link projects, specify .lib path here</a:t>
            </a:r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GB" sz="1400" dirty="0">
                <a:solidFill>
                  <a:srgbClr val="C00000"/>
                </a:solidFill>
              </a:rPr>
              <a:t>Linker </a:t>
            </a:r>
            <a:r>
              <a:rPr lang="en-GB" sz="1400" dirty="0">
                <a:solidFill>
                  <a:srgbClr val="C00000"/>
                </a:solidFill>
                <a:sym typeface="Wingdings" panose="05000000000000000000" pitchFamily="2" charset="2"/>
              </a:rPr>
              <a:t> </a:t>
            </a:r>
            <a:r>
              <a:rPr lang="en-GB" sz="1400" dirty="0">
                <a:solidFill>
                  <a:srgbClr val="C00000"/>
                </a:solidFill>
              </a:rPr>
              <a:t>Debugging</a:t>
            </a:r>
          </a:p>
          <a:p>
            <a:pPr lvl="1"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GB" sz="1400" b="1" dirty="0"/>
              <a:t>Generate Debug Info</a:t>
            </a:r>
            <a:r>
              <a:rPr lang="en-GB" sz="1400" dirty="0"/>
              <a:t> – To test and debug a  release project select /DEBUG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A56A7103-2337-2F8F-8834-AB3D976738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60326" y="628361"/>
            <a:ext cx="993474" cy="9784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560A84E-BE6D-D6D4-FDE4-93D04459CE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356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0293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76A8C4-2AC9-5B5B-EC2C-127CB3C1FF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C2FEEE6-6090-F6A8-F88B-9708953C01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3" y="0"/>
            <a:ext cx="12195175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01E9525-E282-FA0E-D6C7-2EE31E5688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839" y="2106216"/>
            <a:ext cx="4044909" cy="404490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BC6100A-D50E-C1DB-E6AF-A09D5FF417DE}"/>
              </a:ext>
            </a:extLst>
          </p:cNvPr>
          <p:cNvSpPr/>
          <p:nvPr/>
        </p:nvSpPr>
        <p:spPr>
          <a:xfrm>
            <a:off x="8060924" y="5490804"/>
            <a:ext cx="4136104" cy="107004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400" b="1" dirty="0">
                <a:ln>
                  <a:solidFill>
                    <a:schemeClr val="tx1"/>
                  </a:solidFill>
                </a:ln>
                <a:solidFill>
                  <a:schemeClr val="bg1">
                    <a:lumMod val="95000"/>
                  </a:schemeClr>
                </a:solidFill>
              </a:rPr>
              <a:t>CMake Build Framework</a:t>
            </a:r>
          </a:p>
        </p:txBody>
      </p:sp>
      <p:pic>
        <p:nvPicPr>
          <p:cNvPr id="8" name="Picture 7">
            <a:hlinkClick r:id="rId4"/>
            <a:extLst>
              <a:ext uri="{FF2B5EF4-FFF2-40B4-BE49-F238E27FC236}">
                <a16:creationId xmlns:a16="http://schemas.microsoft.com/office/drawing/2014/main" id="{C8AF41E7-0C34-07EB-31E1-E3EC12E57A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303" y="5484319"/>
            <a:ext cx="3321813" cy="1077487"/>
          </a:xfrm>
          <a:prstGeom prst="rect">
            <a:avLst/>
          </a:prstGeom>
        </p:spPr>
      </p:pic>
      <p:pic>
        <p:nvPicPr>
          <p:cNvPr id="3" name="Picture 2" descr="What is CMake? - Viking Software A/S">
            <a:extLst>
              <a:ext uri="{FF2B5EF4-FFF2-40B4-BE49-F238E27FC236}">
                <a16:creationId xmlns:a16="http://schemas.microsoft.com/office/drawing/2014/main" id="{6C8F9E51-1403-522D-BF8F-E3A95876E8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32730" y="5571298"/>
            <a:ext cx="811321" cy="811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7871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DFF9D9-0C72-1533-A0DC-E0172EB168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78C49E-7C14-BF45-ED31-5B9ED550F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C00000"/>
                </a:solidFill>
              </a:rPr>
              <a:t>CMake Cross-Platform Build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2A4364-5812-6397-F270-FB3DEBE25B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605116" cy="4426968"/>
          </a:xfrm>
        </p:spPr>
        <p:txBody>
          <a:bodyPr>
            <a:normAutofit/>
          </a:bodyPr>
          <a:lstStyle/>
          <a:p>
            <a:pPr marL="0" indent="0">
              <a:buClr>
                <a:srgbClr val="C00000"/>
              </a:buClr>
              <a:buNone/>
            </a:pPr>
            <a:r>
              <a:rPr lang="en-GB" sz="1800" dirty="0">
                <a:solidFill>
                  <a:srgbClr val="C00000"/>
                </a:solidFill>
              </a:rPr>
              <a:t>CMake – What it is and what it does</a:t>
            </a:r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GB" sz="1800" dirty="0"/>
              <a:t>A </a:t>
            </a:r>
            <a:r>
              <a:rPr lang="en-GB" sz="1800" b="1" dirty="0"/>
              <a:t>cross-platform</a:t>
            </a:r>
            <a:r>
              <a:rPr lang="en-GB" sz="1800" dirty="0"/>
              <a:t> build system – not a compiler</a:t>
            </a:r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GB" sz="1800" dirty="0"/>
              <a:t>It uses platform-independent configuration files, </a:t>
            </a:r>
            <a:r>
              <a:rPr lang="en-GB" sz="1800" b="1" dirty="0"/>
              <a:t>CMakeLists.txt</a:t>
            </a:r>
            <a:endParaRPr lang="en-GB" sz="1800" dirty="0"/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GB" sz="1800" dirty="0"/>
              <a:t>Generates native build files e.g. Visual Studio Solutions, Linux Make files, Ninja files, macOS Xcode projects</a:t>
            </a:r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GB" sz="1800" dirty="0"/>
              <a:t>Available as part of Visual Studio, see Tools -&gt; Command line -&gt; Developer Command Prompt</a:t>
            </a:r>
          </a:p>
          <a:p>
            <a:pPr marL="0" indent="0">
              <a:buClr>
                <a:srgbClr val="C00000"/>
              </a:buClr>
              <a:buNone/>
            </a:pPr>
            <a:endParaRPr lang="en-GB" sz="1800" dirty="0"/>
          </a:p>
          <a:p>
            <a:pPr marL="0" indent="0">
              <a:buClr>
                <a:srgbClr val="C00000"/>
              </a:buClr>
              <a:buNone/>
            </a:pPr>
            <a:r>
              <a:rPr lang="en-GB" sz="1800" dirty="0">
                <a:solidFill>
                  <a:srgbClr val="C00000"/>
                </a:solidFill>
              </a:rPr>
              <a:t>How to generate the solution File using Visual Studio?</a:t>
            </a:r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GB" sz="1800" dirty="0"/>
              <a:t>Create the necessary CMakeLists.txt files</a:t>
            </a:r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GB" sz="1800" dirty="0"/>
              <a:t>Open Visual Studio command line and type:</a:t>
            </a:r>
          </a:p>
          <a:p>
            <a:pPr marL="0" indent="0">
              <a:buClr>
                <a:srgbClr val="C00000"/>
              </a:buClr>
              <a:buNone/>
            </a:pPr>
            <a:endParaRPr lang="en-GB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D4CC23-2706-4C50-2C4F-35B94E212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12113-6D73-4B06-80EF-D022B0396519}" type="slidenum">
              <a:rPr lang="en-GB" smtClean="0"/>
              <a:t>13</a:t>
            </a:fld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2272CEA-2666-4743-79C5-73647B0C9C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3753" y="5393655"/>
            <a:ext cx="6154009" cy="7240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56CA96E-E53E-0381-8994-527E44CC4C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356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1895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32C981-4B0F-0E21-16EB-E146B44C75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5DBBEE-558A-DF58-FB9A-14E27B723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C00000"/>
                </a:solidFill>
              </a:rPr>
              <a:t>CMake Config Files – CMakeLists.txt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9939FB-B0A1-F680-54F0-94CE2D13F3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690688"/>
            <a:ext cx="10605116" cy="4884676"/>
          </a:xfrm>
        </p:spPr>
        <p:txBody>
          <a:bodyPr>
            <a:normAutofit/>
          </a:bodyPr>
          <a:lstStyle/>
          <a:p>
            <a:pPr marL="0" indent="0">
              <a:buClr>
                <a:srgbClr val="C00000"/>
              </a:buClr>
              <a:buNone/>
            </a:pPr>
            <a:endParaRPr lang="en-GB" sz="2000" dirty="0"/>
          </a:p>
          <a:p>
            <a:pPr marL="0" indent="0">
              <a:buClr>
                <a:srgbClr val="C00000"/>
              </a:buClr>
              <a:buNone/>
            </a:pPr>
            <a:r>
              <a:rPr lang="en-GB" sz="2000" dirty="0">
                <a:solidFill>
                  <a:srgbClr val="C00000"/>
                </a:solidFill>
              </a:rPr>
              <a:t>Creating CMakeLists.txt Files – A summary of main CMake commands</a:t>
            </a:r>
          </a:p>
          <a:p>
            <a:pPr marL="271463" indent="-271463">
              <a:buClr>
                <a:srgbClr val="C00000"/>
              </a:buClr>
              <a:buFont typeface="Wingdings" panose="05000000000000000000" pitchFamily="2" charset="2"/>
              <a:buChar char="Ø"/>
            </a:pPr>
            <a:endParaRPr lang="en-GB" sz="1800" dirty="0">
              <a:solidFill>
                <a:srgbClr val="C00000"/>
              </a:solidFill>
            </a:endParaRPr>
          </a:p>
          <a:p>
            <a:pPr marL="271463" indent="-271463">
              <a:buClr>
                <a:srgbClr val="C00000"/>
              </a:buClr>
              <a:buFont typeface="Wingdings" panose="05000000000000000000" pitchFamily="2" charset="2"/>
              <a:buChar char="Ø"/>
            </a:pPr>
            <a:endParaRPr lang="en-GB" sz="1800" dirty="0">
              <a:solidFill>
                <a:srgbClr val="C00000"/>
              </a:solidFill>
            </a:endParaRPr>
          </a:p>
          <a:p>
            <a:pPr marL="271463" indent="-271463"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GB" sz="1800" b="1" dirty="0">
                <a:solidFill>
                  <a:srgbClr val="000000"/>
                </a:solidFill>
              </a:rPr>
              <a:t>Solution Config File</a:t>
            </a:r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GB" sz="1800" dirty="0"/>
              <a:t>Name the solution file (</a:t>
            </a:r>
            <a:r>
              <a:rPr lang="en-GB" sz="1800" dirty="0">
                <a:solidFill>
                  <a:srgbClr val="0000FF"/>
                </a:solidFill>
              </a:rPr>
              <a:t>project</a:t>
            </a:r>
            <a:r>
              <a:rPr lang="en-GB" sz="1800" dirty="0"/>
              <a:t>) and specify what projects to include (</a:t>
            </a:r>
            <a:r>
              <a:rPr lang="en-GB" sz="1800" dirty="0">
                <a:solidFill>
                  <a:srgbClr val="0000FF"/>
                </a:solidFill>
              </a:rPr>
              <a:t>add_subdirectory</a:t>
            </a:r>
            <a:r>
              <a:rPr lang="en-GB" sz="1800" dirty="0"/>
              <a:t>)</a:t>
            </a:r>
          </a:p>
          <a:p>
            <a:pPr marL="271463" indent="-271463">
              <a:buClr>
                <a:srgbClr val="C00000"/>
              </a:buClr>
              <a:buFont typeface="Wingdings" panose="05000000000000000000" pitchFamily="2" charset="2"/>
              <a:buChar char="Ø"/>
            </a:pPr>
            <a:endParaRPr lang="en-GB" sz="1800" dirty="0">
              <a:solidFill>
                <a:srgbClr val="C00000"/>
              </a:solidFill>
            </a:endParaRPr>
          </a:p>
          <a:p>
            <a:pPr marL="271463" indent="-271463"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GB" sz="1800" b="1" dirty="0">
                <a:solidFill>
                  <a:srgbClr val="000000"/>
                </a:solidFill>
              </a:rPr>
              <a:t>Project Config Files</a:t>
            </a:r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GB" sz="1800" dirty="0"/>
              <a:t>Name the project and list the .h and .cpp files to include (</a:t>
            </a:r>
            <a:r>
              <a:rPr lang="en-GB" sz="1800" dirty="0">
                <a:solidFill>
                  <a:srgbClr val="0000FF"/>
                </a:solidFill>
              </a:rPr>
              <a:t>add_library </a:t>
            </a:r>
            <a:r>
              <a:rPr lang="en-GB" sz="1800" dirty="0"/>
              <a:t>| </a:t>
            </a:r>
            <a:r>
              <a:rPr lang="en-GB" sz="1800" dirty="0">
                <a:solidFill>
                  <a:srgbClr val="0000FF"/>
                </a:solidFill>
              </a:rPr>
              <a:t>add_executable</a:t>
            </a:r>
            <a:r>
              <a:rPr lang="en-GB" sz="1800" dirty="0"/>
              <a:t>)</a:t>
            </a:r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GB" sz="1800" dirty="0"/>
              <a:t>We provide the path to the include folder(s) with our header files (</a:t>
            </a:r>
            <a:r>
              <a:rPr lang="en-GB" sz="1800" dirty="0">
                <a:solidFill>
                  <a:srgbClr val="0000FF"/>
                </a:solidFill>
              </a:rPr>
              <a:t>target_include_directories</a:t>
            </a:r>
            <a:r>
              <a:rPr lang="en-GB" sz="1800" dirty="0"/>
              <a:t>)</a:t>
            </a:r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GB" sz="1800" dirty="0"/>
              <a:t>List any dependency projects to include (</a:t>
            </a:r>
            <a:r>
              <a:rPr lang="en-GB" sz="1800" dirty="0">
                <a:solidFill>
                  <a:srgbClr val="0000FF"/>
                </a:solidFill>
              </a:rPr>
              <a:t>target_link_libraries</a:t>
            </a:r>
            <a:r>
              <a:rPr lang="en-GB" sz="1800" dirty="0"/>
              <a:t>)</a:t>
            </a:r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§"/>
            </a:pPr>
            <a:endParaRPr lang="en-GB" sz="1800" dirty="0"/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§"/>
            </a:pPr>
            <a:endParaRPr lang="en-GB" sz="1800" dirty="0"/>
          </a:p>
          <a:p>
            <a:pPr marL="0" indent="0">
              <a:buClr>
                <a:srgbClr val="C00000"/>
              </a:buClr>
              <a:buNone/>
            </a:pPr>
            <a:endParaRPr lang="en-GB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B1BEAA-90E1-3CB3-514F-589B140D77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12113-6D73-4B06-80EF-D022B0396519}" type="slidenum">
              <a:rPr lang="en-GB" smtClean="0"/>
              <a:t>14</a:t>
            </a:fld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1F7FB1-1F6B-CB7C-F73F-9B68D886C0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356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0185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7CC8E8-0968-7509-260F-7EE342E4F4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D307DD-C3A6-F0C3-DD30-0986873BB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C00000"/>
                </a:solidFill>
              </a:rPr>
              <a:t>Example Cake Solution 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4E8F31-DA4A-F87F-F320-C72629609F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605116" cy="4426968"/>
          </a:xfrm>
        </p:spPr>
        <p:txBody>
          <a:bodyPr>
            <a:normAutofit/>
          </a:bodyPr>
          <a:lstStyle/>
          <a:p>
            <a:pPr marL="0" indent="0">
              <a:buClr>
                <a:srgbClr val="C00000"/>
              </a:buClr>
              <a:buNone/>
            </a:pPr>
            <a:r>
              <a:rPr lang="en-GB" sz="1800" dirty="0">
                <a:solidFill>
                  <a:srgbClr val="C00000"/>
                </a:solidFill>
              </a:rPr>
              <a:t>CMake – What it is and what it does</a:t>
            </a:r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GB" sz="1800" dirty="0"/>
              <a:t>A </a:t>
            </a:r>
            <a:r>
              <a:rPr lang="en-GB" sz="1800" b="1" dirty="0"/>
              <a:t>cross-platform</a:t>
            </a:r>
            <a:r>
              <a:rPr lang="en-GB" sz="1800" dirty="0"/>
              <a:t> build system – not a compiler</a:t>
            </a:r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GB" sz="1800" dirty="0"/>
              <a:t>It uses platform-independent configuration files, </a:t>
            </a:r>
            <a:r>
              <a:rPr lang="en-GB" sz="1800" b="1" dirty="0"/>
              <a:t>CMakeLists.txt</a:t>
            </a:r>
            <a:endParaRPr lang="en-GB" sz="1800" dirty="0"/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GB" sz="1800" dirty="0"/>
              <a:t>Generates native build files e.g. Visual Studio Solutions, Linux Make files, Ninja files, macOS Xcode projects</a:t>
            </a:r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GB" sz="1800" dirty="0"/>
              <a:t>Available as part of Visual Studio, see Tools -&gt; Command line -&gt; Developer Command Prompt</a:t>
            </a:r>
          </a:p>
          <a:p>
            <a:pPr marL="0" indent="0">
              <a:buClr>
                <a:srgbClr val="C00000"/>
              </a:buClr>
              <a:buNone/>
            </a:pPr>
            <a:endParaRPr lang="en-GB" sz="1800" dirty="0"/>
          </a:p>
          <a:p>
            <a:pPr marL="0" indent="0">
              <a:buClr>
                <a:srgbClr val="C00000"/>
              </a:buClr>
              <a:buNone/>
            </a:pPr>
            <a:r>
              <a:rPr lang="en-GB" sz="1800" dirty="0">
                <a:solidFill>
                  <a:srgbClr val="C00000"/>
                </a:solidFill>
              </a:rPr>
              <a:t>How to generate the solution File using Visual Studio?</a:t>
            </a:r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GB" sz="1800" dirty="0"/>
              <a:t>Create the necessary CMakeLists.txt files</a:t>
            </a:r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GB" sz="1800" dirty="0"/>
              <a:t>Open Visual Studio command line and type:</a:t>
            </a:r>
          </a:p>
          <a:p>
            <a:pPr marL="0" indent="0">
              <a:buClr>
                <a:srgbClr val="C00000"/>
              </a:buClr>
              <a:buNone/>
            </a:pPr>
            <a:endParaRPr lang="en-GB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540EAA-F67A-003E-E1F2-587DDBF0DC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12113-6D73-4B06-80EF-D022B0396519}" type="slidenum">
              <a:rPr lang="en-GB" smtClean="0"/>
              <a:t>15</a:t>
            </a:fld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2232D86-E163-DBF0-2395-750005B521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3753" y="5393655"/>
            <a:ext cx="6154009" cy="7240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101D196-18DF-6939-41D5-4834B4246E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356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8382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82DFB9-9FF7-907C-D84F-2B9FEC9E39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B5F5E-9EE6-2D3D-A22F-540276FA2F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C00000"/>
                </a:solidFill>
              </a:rPr>
              <a:t>Example: Create Solution 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1EF39C-748D-33A3-6012-CB296A2E17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442" y="1393795"/>
            <a:ext cx="10605116" cy="5099080"/>
          </a:xfrm>
        </p:spPr>
        <p:txBody>
          <a:bodyPr>
            <a:noAutofit/>
          </a:bodyPr>
          <a:lstStyle/>
          <a:p>
            <a:pPr marL="271463" indent="-271463"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GB" sz="1600" dirty="0"/>
              <a:t>Consider a simple C++ maths library where the main project is called </a:t>
            </a:r>
            <a:r>
              <a:rPr lang="en-GB" sz="1600" b="1" dirty="0"/>
              <a:t>Analytics</a:t>
            </a:r>
            <a:r>
              <a:rPr lang="en-GB" sz="1600" dirty="0"/>
              <a:t> that depends on two projects named </a:t>
            </a:r>
            <a:r>
              <a:rPr lang="en-GB" sz="1600" b="1" dirty="0"/>
              <a:t>Addition</a:t>
            </a:r>
            <a:r>
              <a:rPr lang="en-GB" sz="1600" dirty="0"/>
              <a:t> and </a:t>
            </a:r>
            <a:r>
              <a:rPr lang="en-GB" sz="1600" b="1" dirty="0"/>
              <a:t>Subtraction</a:t>
            </a:r>
            <a:r>
              <a:rPr lang="en-GB" sz="1600" dirty="0"/>
              <a:t>. The folder structure looks as follows,</a:t>
            </a:r>
          </a:p>
          <a:p>
            <a:pPr marL="0" indent="0">
              <a:buClr>
                <a:srgbClr val="C00000"/>
              </a:buClr>
              <a:buNone/>
            </a:pPr>
            <a:endParaRPr lang="en-GB" sz="1600" dirty="0">
              <a:solidFill>
                <a:srgbClr val="C00000"/>
              </a:solidFill>
            </a:endParaRPr>
          </a:p>
          <a:p>
            <a:pPr marL="0" indent="0">
              <a:buClr>
                <a:srgbClr val="C00000"/>
              </a:buClr>
              <a:buNone/>
            </a:pPr>
            <a:r>
              <a:rPr lang="en-GB" sz="1600" dirty="0">
                <a:solidFill>
                  <a:srgbClr val="0000FF"/>
                </a:solidFill>
              </a:rPr>
              <a:t>			MathLibrary</a:t>
            </a:r>
            <a:r>
              <a:rPr lang="en-GB" sz="1600" dirty="0"/>
              <a:t> </a:t>
            </a:r>
            <a:r>
              <a:rPr lang="en-GB" sz="1600" b="1" dirty="0"/>
              <a:t>(Root Folder)</a:t>
            </a:r>
          </a:p>
          <a:p>
            <a:pPr marL="0" indent="0">
              <a:buClr>
                <a:srgbClr val="C00000"/>
              </a:buClr>
              <a:buNone/>
            </a:pPr>
            <a:r>
              <a:rPr lang="en-GB" sz="1600" dirty="0"/>
              <a:t>			CMakeLists.txt</a:t>
            </a:r>
          </a:p>
          <a:p>
            <a:pPr marL="457200" lvl="1" indent="0">
              <a:buClr>
                <a:srgbClr val="C00000"/>
              </a:buClr>
              <a:buNone/>
            </a:pPr>
            <a:endParaRPr lang="en-GB" sz="1600" dirty="0">
              <a:solidFill>
                <a:srgbClr val="0000FF"/>
              </a:solidFill>
            </a:endParaRPr>
          </a:p>
          <a:p>
            <a:pPr marL="457200" lvl="1" indent="0">
              <a:buClr>
                <a:srgbClr val="C00000"/>
              </a:buClr>
              <a:buNone/>
            </a:pPr>
            <a:r>
              <a:rPr lang="en-GB" sz="1600" dirty="0">
                <a:solidFill>
                  <a:srgbClr val="0000FF"/>
                </a:solidFill>
              </a:rPr>
              <a:t>				Analytics</a:t>
            </a:r>
            <a:r>
              <a:rPr lang="en-GB" sz="1600" dirty="0"/>
              <a:t> </a:t>
            </a:r>
          </a:p>
          <a:p>
            <a:pPr marL="457200" lvl="1" indent="0">
              <a:buClr>
                <a:srgbClr val="C00000"/>
              </a:buClr>
              <a:buNone/>
            </a:pPr>
            <a:r>
              <a:rPr lang="en-GB" sz="1600" dirty="0"/>
              <a:t>				CMakeLists.txt | Main.cpp</a:t>
            </a:r>
          </a:p>
          <a:p>
            <a:pPr marL="457200" lvl="1" indent="0">
              <a:buClr>
                <a:srgbClr val="C00000"/>
              </a:buClr>
              <a:buNone/>
            </a:pPr>
            <a:endParaRPr lang="en-GB" sz="1600" dirty="0"/>
          </a:p>
          <a:p>
            <a:pPr marL="457200" lvl="1" indent="0">
              <a:buClr>
                <a:srgbClr val="C00000"/>
              </a:buClr>
              <a:buNone/>
            </a:pPr>
            <a:r>
              <a:rPr lang="en-GB" sz="1600" dirty="0">
                <a:solidFill>
                  <a:srgbClr val="0000FF"/>
                </a:solidFill>
              </a:rPr>
              <a:t>				Addition</a:t>
            </a:r>
          </a:p>
          <a:p>
            <a:pPr marL="457200" lvl="1" indent="0">
              <a:buClr>
                <a:srgbClr val="C00000"/>
              </a:buClr>
              <a:buNone/>
            </a:pPr>
            <a:r>
              <a:rPr lang="en-GB" sz="1600" dirty="0"/>
              <a:t>				CMakeLists.txt | Add.h | Add.cpp</a:t>
            </a:r>
          </a:p>
          <a:p>
            <a:pPr marL="457200" lvl="1" indent="0">
              <a:buClr>
                <a:srgbClr val="C00000"/>
              </a:buClr>
              <a:buNone/>
            </a:pPr>
            <a:endParaRPr lang="en-GB" sz="1600" dirty="0">
              <a:solidFill>
                <a:srgbClr val="0000FF"/>
              </a:solidFill>
            </a:endParaRPr>
          </a:p>
          <a:p>
            <a:pPr marL="457200" lvl="1" indent="0">
              <a:buClr>
                <a:srgbClr val="C00000"/>
              </a:buClr>
              <a:buNone/>
            </a:pPr>
            <a:r>
              <a:rPr lang="en-GB" sz="1600" dirty="0">
                <a:solidFill>
                  <a:srgbClr val="0000FF"/>
                </a:solidFill>
              </a:rPr>
              <a:t>				Subtraction</a:t>
            </a:r>
          </a:p>
          <a:p>
            <a:pPr marL="457200" lvl="1" indent="0">
              <a:buClr>
                <a:srgbClr val="C00000"/>
              </a:buClr>
              <a:buNone/>
            </a:pPr>
            <a:r>
              <a:rPr lang="en-GB" sz="1600" dirty="0"/>
              <a:t>				CMakeLists.txt | Subtract.h | Subtract.cpp</a:t>
            </a:r>
          </a:p>
          <a:p>
            <a:pPr marL="457200" lvl="1" indent="0">
              <a:buClr>
                <a:srgbClr val="C00000"/>
              </a:buClr>
              <a:buNone/>
            </a:pPr>
            <a:endParaRPr lang="en-GB" sz="1600" dirty="0"/>
          </a:p>
          <a:p>
            <a:pPr marL="271463" indent="-271463"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GB" sz="1600" dirty="0"/>
              <a:t>The solution root folder and each project folder requires a </a:t>
            </a:r>
            <a:r>
              <a:rPr lang="en-GB" sz="1600" b="1" dirty="0"/>
              <a:t>CMakeLists.txt </a:t>
            </a:r>
            <a:r>
              <a:rPr lang="en-GB" sz="1600" dirty="0"/>
              <a:t>config file</a:t>
            </a:r>
          </a:p>
          <a:p>
            <a:pPr marL="271463" indent="-271463"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GB" sz="1600" dirty="0"/>
              <a:t>The config file defines the </a:t>
            </a:r>
            <a:r>
              <a:rPr lang="en-GB" sz="1600" b="1" dirty="0"/>
              <a:t>project type</a:t>
            </a:r>
            <a:r>
              <a:rPr lang="en-GB" sz="1600" dirty="0"/>
              <a:t>, </a:t>
            </a:r>
            <a:r>
              <a:rPr lang="en-GB" sz="1600" b="1" dirty="0"/>
              <a:t>include paths </a:t>
            </a:r>
            <a:r>
              <a:rPr lang="en-GB" sz="1600" dirty="0"/>
              <a:t>and </a:t>
            </a:r>
            <a:r>
              <a:rPr lang="en-GB" sz="1600" b="1" dirty="0"/>
              <a:t>project dependencies</a:t>
            </a:r>
          </a:p>
          <a:p>
            <a:pPr marL="0" indent="0">
              <a:buClr>
                <a:srgbClr val="C00000"/>
              </a:buClr>
              <a:buNone/>
            </a:pPr>
            <a:endParaRPr lang="en-GB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2025B-F883-326B-B78F-D16DC8C4A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12113-6D73-4B06-80EF-D022B0396519}" type="slidenum">
              <a:rPr lang="en-GB" smtClean="0"/>
              <a:t>16</a:t>
            </a:fld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FA43EF-F398-1C61-C91D-E5D55323C1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356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988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B61970-7324-5249-AB2B-C215E879F5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D50F40-3EE9-6EE0-C906-4BF4E6B5F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C00000"/>
                </a:solidFill>
              </a:rPr>
              <a:t>Solution Config File, CMakeLists.txt</a:t>
            </a:r>
            <a:endParaRPr lang="en-GB" dirty="0">
              <a:solidFill>
                <a:srgbClr val="EE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97BF09-B4C8-DFB5-755B-ED04859C33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719052"/>
            <a:ext cx="10605116" cy="1571348"/>
          </a:xfrm>
        </p:spPr>
        <p:txBody>
          <a:bodyPr>
            <a:normAutofit/>
          </a:bodyPr>
          <a:lstStyle/>
          <a:p>
            <a:pPr>
              <a:buClr>
                <a:srgbClr val="C00000"/>
              </a:buClr>
              <a:buFont typeface="Wingdings" panose="05000000000000000000" pitchFamily="2" charset="2"/>
              <a:buChar char="Ø"/>
            </a:pPr>
            <a:endParaRPr lang="en-GB" sz="1800" dirty="0">
              <a:solidFill>
                <a:srgbClr val="0000FF"/>
              </a:solidFill>
            </a:endParaRPr>
          </a:p>
          <a:p>
            <a:pPr marL="0" indent="0">
              <a:buClr>
                <a:srgbClr val="C00000"/>
              </a:buClr>
              <a:buNone/>
            </a:pPr>
            <a:endParaRPr lang="en-GB" sz="1800" dirty="0">
              <a:solidFill>
                <a:srgbClr val="0000FF"/>
              </a:solidFill>
            </a:endParaRPr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GB" sz="1800" dirty="0">
                <a:solidFill>
                  <a:srgbClr val="0000FF"/>
                </a:solidFill>
              </a:rPr>
              <a:t>project</a:t>
            </a:r>
            <a:r>
              <a:rPr lang="en-GB" sz="1800" dirty="0"/>
              <a:t> – Name of the solution file</a:t>
            </a:r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GB" sz="1800" dirty="0">
                <a:solidFill>
                  <a:srgbClr val="0000FF"/>
                </a:solidFill>
              </a:rPr>
              <a:t>add_subdirectory</a:t>
            </a:r>
            <a:r>
              <a:rPr lang="en-GB" sz="1800" dirty="0"/>
              <a:t> – List project folders to include</a:t>
            </a:r>
          </a:p>
          <a:p>
            <a:pPr marL="0" indent="0">
              <a:buClr>
                <a:srgbClr val="C00000"/>
              </a:buClr>
              <a:buNone/>
            </a:pPr>
            <a:endParaRPr lang="en-GB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00384D-60E8-6274-E62B-5F11105D9D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12113-6D73-4B06-80EF-D022B0396519}" type="slidenum">
              <a:rPr lang="en-GB" smtClean="0"/>
              <a:t>17</a:t>
            </a:fld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7940D4-2F64-B676-EA65-6F1B0C2EC9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0961" y="1998153"/>
            <a:ext cx="5291167" cy="277378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9BB5825-96C9-8E0A-A613-C1A27EDBD6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356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547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72341B-4A18-4052-696C-BD59739334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CC6EC-BCE6-E1FA-1400-E54EEE062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C00000"/>
                </a:solidFill>
              </a:rPr>
              <a:t>Main Project Config File, CMakeLists.txt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73153D-7D51-2034-7F41-8463578123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492101"/>
            <a:ext cx="10605116" cy="2121763"/>
          </a:xfrm>
        </p:spPr>
        <p:txBody>
          <a:bodyPr>
            <a:noAutofit/>
          </a:bodyPr>
          <a:lstStyle/>
          <a:p>
            <a:pPr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GB" sz="1800" dirty="0">
                <a:solidFill>
                  <a:srgbClr val="0000FF"/>
                </a:solidFill>
              </a:rPr>
              <a:t>add_executable</a:t>
            </a:r>
          </a:p>
          <a:p>
            <a:pPr lvl="1"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GB" sz="1800" dirty="0"/>
              <a:t>Creates project that outputs an executable called Analytics.</a:t>
            </a:r>
          </a:p>
          <a:p>
            <a:pPr lvl="1"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GB" sz="1800" dirty="0"/>
              <a:t>List all the .h and .cpp files to include.</a:t>
            </a:r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GB" sz="1800" dirty="0">
                <a:solidFill>
                  <a:srgbClr val="0000FF"/>
                </a:solidFill>
              </a:rPr>
              <a:t>add_subdirectory</a:t>
            </a:r>
          </a:p>
          <a:p>
            <a:pPr lvl="1"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GB" sz="1800" dirty="0"/>
              <a:t>List the project name then the dependency projects to include</a:t>
            </a:r>
          </a:p>
          <a:p>
            <a:pPr lvl="1"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GB" sz="1800" dirty="0"/>
              <a:t>Here we add the addition and subtraction projects to the analytics project</a:t>
            </a:r>
          </a:p>
          <a:p>
            <a:pPr marL="0" indent="0">
              <a:buClr>
                <a:srgbClr val="C00000"/>
              </a:buClr>
              <a:buNone/>
            </a:pPr>
            <a:endParaRPr lang="en-GB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832B9C-1FCE-946B-9686-83D71796F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12113-6D73-4B06-80EF-D022B0396519}" type="slidenum">
              <a:rPr lang="en-GB" smtClean="0"/>
              <a:t>18</a:t>
            </a:fld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3DBF7A7-68C5-411A-299C-9F1EB22C02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1829" y="2030513"/>
            <a:ext cx="5608342" cy="21217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1C45CAA-6123-7767-AAB6-046ECFC100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356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1953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2BECAD-0452-A694-E89D-651EEA2B8E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405A23-9122-EF70-A509-608A9040C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783" y="365125"/>
            <a:ext cx="10830017" cy="1325563"/>
          </a:xfrm>
        </p:spPr>
        <p:txBody>
          <a:bodyPr/>
          <a:lstStyle/>
          <a:p>
            <a:r>
              <a:rPr lang="en-GB" dirty="0">
                <a:solidFill>
                  <a:srgbClr val="C00000"/>
                </a:solidFill>
              </a:rPr>
              <a:t>Dependency Project Config File, CMakeLists.txt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47307B-B908-6A9E-04FC-772863A852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441" y="4433826"/>
            <a:ext cx="10605116" cy="1922524"/>
          </a:xfrm>
        </p:spPr>
        <p:txBody>
          <a:bodyPr>
            <a:normAutofit lnSpcReduction="10000"/>
          </a:bodyPr>
          <a:lstStyle/>
          <a:p>
            <a:pPr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GB" sz="1800" dirty="0">
                <a:solidFill>
                  <a:srgbClr val="0000FF"/>
                </a:solidFill>
              </a:rPr>
              <a:t>add_library</a:t>
            </a:r>
          </a:p>
          <a:p>
            <a:pPr lvl="1"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GB" sz="1800" dirty="0"/>
              <a:t>Creates a project named Addition. Use </a:t>
            </a:r>
            <a:r>
              <a:rPr lang="en-GB" sz="1800" dirty="0">
                <a:solidFill>
                  <a:srgbClr val="0000FF"/>
                </a:solidFill>
              </a:rPr>
              <a:t>STATIC</a:t>
            </a:r>
            <a:r>
              <a:rPr lang="en-GB" sz="1800" dirty="0"/>
              <a:t> to generate a .lib and </a:t>
            </a:r>
            <a:r>
              <a:rPr lang="en-GB" sz="1800" dirty="0">
                <a:solidFill>
                  <a:srgbClr val="0000FF"/>
                </a:solidFill>
              </a:rPr>
              <a:t>SHARED</a:t>
            </a:r>
            <a:r>
              <a:rPr lang="en-GB" sz="1800" dirty="0"/>
              <a:t> to generate a .dll</a:t>
            </a:r>
          </a:p>
          <a:p>
            <a:pPr lvl="1"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GB" sz="1800" dirty="0"/>
              <a:t>List all the .h and .cpp files to include.</a:t>
            </a:r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GB" sz="1800" dirty="0">
                <a:solidFill>
                  <a:srgbClr val="0000FF"/>
                </a:solidFill>
              </a:rPr>
              <a:t>target_include_directories</a:t>
            </a:r>
          </a:p>
          <a:p>
            <a:pPr lvl="1"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GB" sz="1800" dirty="0"/>
              <a:t>List the include directories for the Addition project</a:t>
            </a:r>
          </a:p>
          <a:p>
            <a:pPr lvl="1"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GB" sz="1800" dirty="0">
                <a:solidFill>
                  <a:schemeClr val="accent2"/>
                </a:solidFill>
              </a:rPr>
              <a:t>$(CMAKE_CURRENT_SOURCE_DIR)</a:t>
            </a:r>
            <a:r>
              <a:rPr lang="en-GB" sz="1800" dirty="0"/>
              <a:t> means use the current folder</a:t>
            </a:r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§"/>
            </a:pPr>
            <a:endParaRPr lang="en-GB" sz="1800" dirty="0">
              <a:solidFill>
                <a:srgbClr val="0000FF"/>
              </a:solidFill>
            </a:endParaRPr>
          </a:p>
          <a:p>
            <a:pPr marL="0" indent="0">
              <a:buClr>
                <a:srgbClr val="C00000"/>
              </a:buClr>
              <a:buNone/>
            </a:pPr>
            <a:endParaRPr lang="en-GB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6DDFF2-3842-1023-B3E3-1D3DA95FF5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12113-6D73-4B06-80EF-D022B0396519}" type="slidenum">
              <a:rPr lang="en-GB" smtClean="0"/>
              <a:t>19</a:t>
            </a:fld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EEB8B61-6658-F7A8-44F2-BF280A1541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7855" y="1964162"/>
            <a:ext cx="6456287" cy="18565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5D4E81A-6021-E1D4-2687-7AEC0D9977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356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3923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06C23C-40EE-74B8-26A3-3BE28FB6E8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FC3B21D-4E7C-CC2A-C134-C7CDAAA7D6AB}"/>
              </a:ext>
            </a:extLst>
          </p:cNvPr>
          <p:cNvSpPr txBox="1"/>
          <p:nvPr/>
        </p:nvSpPr>
        <p:spPr>
          <a:xfrm>
            <a:off x="924180" y="452823"/>
            <a:ext cx="5002138" cy="32810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sz="2400" dirty="0">
              <a:solidFill>
                <a:srgbClr val="C00000"/>
              </a:solidFill>
            </a:endParaRPr>
          </a:p>
          <a:p>
            <a:r>
              <a:rPr lang="en-GB" sz="2400" dirty="0">
                <a:solidFill>
                  <a:srgbClr val="C00000"/>
                </a:solidFill>
              </a:rPr>
              <a:t>C++ Set-Up for Algo Quant Trading</a:t>
            </a:r>
          </a:p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Ø"/>
            </a:pPr>
            <a:endParaRPr lang="en-GB" b="1" dirty="0"/>
          </a:p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Ø"/>
            </a:pPr>
            <a:endParaRPr lang="en-GB" b="1" dirty="0"/>
          </a:p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GB" b="1" dirty="0"/>
              <a:t>Part 1 – Visual Studio for Windows</a:t>
            </a:r>
          </a:p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GB" dirty="0"/>
              <a:t>Online C++ Emulators &amp; Code Snippets</a:t>
            </a:r>
          </a:p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GB" dirty="0"/>
              <a:t>Visual Studio Projects &amp; Solutions</a:t>
            </a:r>
          </a:p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GB" dirty="0"/>
              <a:t>C++ Building, Compilation &amp; Linking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42202A-8E45-65EE-B970-73CD90E1C3F8}"/>
              </a:ext>
            </a:extLst>
          </p:cNvPr>
          <p:cNvSpPr txBox="1"/>
          <p:nvPr/>
        </p:nvSpPr>
        <p:spPr>
          <a:xfrm>
            <a:off x="6265682" y="1191486"/>
            <a:ext cx="5002138" cy="2542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Ø"/>
            </a:pPr>
            <a:endParaRPr lang="en-GB" b="1" dirty="0"/>
          </a:p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Ø"/>
            </a:pPr>
            <a:endParaRPr lang="en-GB" b="1" dirty="0"/>
          </a:p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GB" b="1" dirty="0"/>
              <a:t>Part 2 – CMake for Cross-platform Builds</a:t>
            </a:r>
          </a:p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GB" dirty="0"/>
              <a:t>The CMake Build System</a:t>
            </a:r>
          </a:p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GB" dirty="0"/>
              <a:t>How to use CMake</a:t>
            </a:r>
          </a:p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GB" dirty="0"/>
              <a:t>Build Environments &amp; Compilers</a:t>
            </a:r>
          </a:p>
        </p:txBody>
      </p:sp>
      <p:pic>
        <p:nvPicPr>
          <p:cNvPr id="9" name="Picture 8">
            <a:hlinkClick r:id="rId2"/>
            <a:extLst>
              <a:ext uri="{FF2B5EF4-FFF2-40B4-BE49-F238E27FC236}">
                <a16:creationId xmlns:a16="http://schemas.microsoft.com/office/drawing/2014/main" id="{60C0F1D2-BBE8-1767-7592-F7C0AC04AA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910" y="5327691"/>
            <a:ext cx="1093978" cy="1077486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E17B2F6-BEB9-09AE-6775-1410FDC8A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12113-6D73-4B06-80EF-D022B0396519}" type="slidenum">
              <a:rPr lang="en-GB" smtClean="0"/>
              <a:t>2</a:t>
            </a:fld>
            <a:endParaRPr lang="en-GB" dirty="0"/>
          </a:p>
        </p:txBody>
      </p:sp>
      <p:pic>
        <p:nvPicPr>
          <p:cNvPr id="11" name="Picture 10">
            <a:hlinkClick r:id="rId4"/>
            <a:extLst>
              <a:ext uri="{FF2B5EF4-FFF2-40B4-BE49-F238E27FC236}">
                <a16:creationId xmlns:a16="http://schemas.microsoft.com/office/drawing/2014/main" id="{0304F67C-753E-646F-E524-BC34AACC97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94094" y="5327691"/>
            <a:ext cx="3321813" cy="1077487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4BD3721B-F73A-8D98-DF7D-EDEB38433C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991617" y="452822"/>
            <a:ext cx="1093979" cy="1077486"/>
          </a:xfrm>
          <a:prstGeom prst="rect">
            <a:avLst/>
          </a:prstGeom>
        </p:spPr>
      </p:pic>
      <p:pic>
        <p:nvPicPr>
          <p:cNvPr id="3" name="Picture 2" descr="What is CMake? - Viking Software A/S">
            <a:extLst>
              <a:ext uri="{FF2B5EF4-FFF2-40B4-BE49-F238E27FC236}">
                <a16:creationId xmlns:a16="http://schemas.microsoft.com/office/drawing/2014/main" id="{E6B26221-CC60-A8DA-A4BB-122B52AF463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36852" y="417310"/>
            <a:ext cx="1077486" cy="107748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6508643-0F17-1921-58C3-7CC90621B001}"/>
              </a:ext>
            </a:extLst>
          </p:cNvPr>
          <p:cNvSpPr txBox="1"/>
          <p:nvPr/>
        </p:nvSpPr>
        <p:spPr>
          <a:xfrm>
            <a:off x="2681429" y="5543268"/>
            <a:ext cx="43051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Example: Visual Studio &amp; CMake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u="sng" dirty="0">
                <a:solidFill>
                  <a:schemeClr val="accent5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https://github.com/nburgessx/QuantResearch/tree/main/CMake%20Examples</a:t>
            </a:r>
            <a:endParaRPr lang="en-US" u="sng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68904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4D2769-7B0F-E912-5C7F-F18EB6D74E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64A83-E5D8-A53A-2161-B1686AED7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C00000"/>
                </a:solidFill>
              </a:rPr>
              <a:t>Generating the Visual Studio Solution 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F222E0-70CF-7CEC-7653-210499E345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8082"/>
            <a:ext cx="10605116" cy="4599574"/>
          </a:xfrm>
        </p:spPr>
        <p:txBody>
          <a:bodyPr>
            <a:normAutofit lnSpcReduction="10000"/>
          </a:bodyPr>
          <a:lstStyle/>
          <a:p>
            <a:pPr marL="0" indent="0">
              <a:buClr>
                <a:srgbClr val="C00000"/>
              </a:buClr>
              <a:buNone/>
            </a:pPr>
            <a:r>
              <a:rPr lang="en-GB" sz="1800" dirty="0">
                <a:solidFill>
                  <a:srgbClr val="C00000"/>
                </a:solidFill>
              </a:rPr>
              <a:t>How to generate the solution File using Visual Studio?</a:t>
            </a:r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GB" sz="1800" dirty="0"/>
              <a:t>Create the necessary CMakeLists.txt files</a:t>
            </a:r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GB" sz="1800" dirty="0"/>
              <a:t>Open Visual Studio command prompt and navigate to the solution root folder</a:t>
            </a:r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GB" sz="1800" dirty="0"/>
              <a:t>Type </a:t>
            </a:r>
            <a:r>
              <a:rPr lang="en-GB" sz="1800" b="1" dirty="0"/>
              <a:t>mkdir build</a:t>
            </a:r>
            <a:r>
              <a:rPr lang="en-GB" sz="1800" dirty="0"/>
              <a:t> to create a folder called ‘build’</a:t>
            </a:r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GB" sz="1800" dirty="0"/>
              <a:t>Navigate to the build folder </a:t>
            </a:r>
            <a:r>
              <a:rPr lang="en-GB" sz="1800" b="1" dirty="0"/>
              <a:t>cd build</a:t>
            </a:r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§"/>
            </a:pPr>
            <a:endParaRPr lang="en-GB" sz="1800" dirty="0"/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§"/>
            </a:pPr>
            <a:endParaRPr lang="en-GB" sz="1800" dirty="0"/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GB" sz="1800" dirty="0"/>
              <a:t>To generate the solution file type: </a:t>
            </a:r>
            <a:r>
              <a:rPr lang="en-GB" sz="1800" dirty="0">
                <a:solidFill>
                  <a:srgbClr val="C00000"/>
                </a:solidFill>
              </a:rPr>
              <a:t>cmake –G “Visual Studio 17 2022” ..</a:t>
            </a:r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GB" sz="1800" dirty="0"/>
              <a:t>Note “..” means the root project is up one folder level</a:t>
            </a:r>
          </a:p>
          <a:p>
            <a:pPr marL="0" indent="0">
              <a:buClr>
                <a:srgbClr val="C00000"/>
              </a:buClr>
              <a:buNone/>
            </a:pPr>
            <a:endParaRPr lang="en-GB" sz="1800" dirty="0"/>
          </a:p>
          <a:p>
            <a:pPr marL="0" indent="0">
              <a:buClr>
                <a:srgbClr val="C00000"/>
              </a:buClr>
              <a:buNone/>
            </a:pPr>
            <a:r>
              <a:rPr lang="en-GB" sz="1800" dirty="0">
                <a:solidFill>
                  <a:srgbClr val="C00000"/>
                </a:solidFill>
              </a:rPr>
              <a:t>How to generate the native build projects on non-windows platforms and compilers?</a:t>
            </a:r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GB" sz="1800" dirty="0"/>
              <a:t>Change the name of the compiler from “</a:t>
            </a:r>
            <a:r>
              <a:rPr lang="en-GB" sz="1800" b="1" dirty="0"/>
              <a:t>Visual Studio 17 2022</a:t>
            </a:r>
            <a:r>
              <a:rPr lang="en-GB" sz="1800" dirty="0"/>
              <a:t>” to the compiler of your choice</a:t>
            </a:r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GB" sz="1800" dirty="0"/>
              <a:t>Examples: For Linux “</a:t>
            </a:r>
            <a:r>
              <a:rPr lang="en-GB" sz="1800" b="1" dirty="0"/>
              <a:t>Unix Makefiles</a:t>
            </a:r>
            <a:r>
              <a:rPr lang="en-GB" sz="1800" dirty="0"/>
              <a:t>” or “</a:t>
            </a:r>
            <a:r>
              <a:rPr lang="en-GB" sz="1800" b="1" dirty="0"/>
              <a:t>Ninja</a:t>
            </a:r>
            <a:r>
              <a:rPr lang="en-GB" sz="1800" dirty="0"/>
              <a:t>” and for macOS use “</a:t>
            </a:r>
            <a:r>
              <a:rPr lang="en-GB" sz="1800" b="1" dirty="0"/>
              <a:t>Xcode</a:t>
            </a:r>
            <a:r>
              <a:rPr lang="en-GB" sz="1800" dirty="0"/>
              <a:t>”</a:t>
            </a:r>
          </a:p>
          <a:p>
            <a:pPr marL="0" indent="0">
              <a:buClr>
                <a:srgbClr val="C00000"/>
              </a:buClr>
              <a:buNone/>
            </a:pPr>
            <a:endParaRPr lang="en-GB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E10FBB-00BE-4D5E-A10E-667E5EE99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12113-6D73-4B06-80EF-D022B0396519}" type="slidenum">
              <a:rPr lang="en-GB" smtClean="0"/>
              <a:t>20</a:t>
            </a:fld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4D50FEF-2D8B-18F9-182E-3BBC6FEC61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6234" y="3180170"/>
            <a:ext cx="6154009" cy="7240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90EF65F-4505-9C2B-BAF3-443945954F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356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0545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8B99FF-53F7-6F2D-39EC-3B0C3539E1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DAD2514-76AE-9AEF-3ABB-D664610811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3" y="0"/>
            <a:ext cx="12195175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9DEF8B0-5D8F-DA32-1DBF-6ACABB0A79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839" y="2106216"/>
            <a:ext cx="4044909" cy="404490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22537A3-53CD-4D73-2EEA-913D77F686D4}"/>
              </a:ext>
            </a:extLst>
          </p:cNvPr>
          <p:cNvSpPr/>
          <p:nvPr/>
        </p:nvSpPr>
        <p:spPr>
          <a:xfrm>
            <a:off x="8060924" y="5490804"/>
            <a:ext cx="4136104" cy="107004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400" b="1" dirty="0">
                <a:ln>
                  <a:solidFill>
                    <a:schemeClr val="tx1"/>
                  </a:solidFill>
                </a:ln>
                <a:solidFill>
                  <a:schemeClr val="bg1">
                    <a:lumMod val="95000"/>
                  </a:schemeClr>
                </a:solidFill>
              </a:rPr>
              <a:t>CMake Resources</a:t>
            </a:r>
          </a:p>
        </p:txBody>
      </p:sp>
      <p:pic>
        <p:nvPicPr>
          <p:cNvPr id="8" name="Picture 7">
            <a:hlinkClick r:id="rId4"/>
            <a:extLst>
              <a:ext uri="{FF2B5EF4-FFF2-40B4-BE49-F238E27FC236}">
                <a16:creationId xmlns:a16="http://schemas.microsoft.com/office/drawing/2014/main" id="{AFE1DAB1-677A-A65B-1DA5-E99EF4196D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303" y="5484319"/>
            <a:ext cx="3321813" cy="1077487"/>
          </a:xfrm>
          <a:prstGeom prst="rect">
            <a:avLst/>
          </a:prstGeom>
        </p:spPr>
      </p:pic>
      <p:pic>
        <p:nvPicPr>
          <p:cNvPr id="3" name="Picture 2" descr="What is CMake? - Viking Software A/S">
            <a:extLst>
              <a:ext uri="{FF2B5EF4-FFF2-40B4-BE49-F238E27FC236}">
                <a16:creationId xmlns:a16="http://schemas.microsoft.com/office/drawing/2014/main" id="{8B304293-AE9B-365A-4790-1F2712C5ED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32730" y="5571298"/>
            <a:ext cx="811321" cy="811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5012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73864D-1024-3569-5A54-DCCCE5F9D7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C8AF0F-7116-119F-6D94-CA45E0A521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C00000"/>
                </a:solidFill>
              </a:rPr>
              <a:t>Getting Started with CMake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CE1D64-99CA-77BE-A6FD-8D9A6275A2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606858"/>
            <a:ext cx="10605116" cy="4968506"/>
          </a:xfrm>
        </p:spPr>
        <p:txBody>
          <a:bodyPr>
            <a:noAutofit/>
          </a:bodyPr>
          <a:lstStyle/>
          <a:p>
            <a:pPr marL="0" indent="0">
              <a:buClr>
                <a:srgbClr val="C00000"/>
              </a:buClr>
              <a:buNone/>
            </a:pPr>
            <a:endParaRPr lang="en-US" sz="1800" b="1" dirty="0"/>
          </a:p>
          <a:p>
            <a:pPr marL="0" indent="0">
              <a:buClr>
                <a:srgbClr val="C00000"/>
              </a:buClr>
              <a:buNone/>
            </a:pPr>
            <a:endParaRPr lang="en-US" sz="1800" b="1" dirty="0"/>
          </a:p>
          <a:p>
            <a:pPr marL="0" indent="0">
              <a:buClr>
                <a:srgbClr val="C00000"/>
              </a:buClr>
              <a:buNone/>
            </a:pPr>
            <a:r>
              <a:rPr lang="en-US" sz="1800" b="1" dirty="0"/>
              <a:t>Professional C++ with CMake</a:t>
            </a:r>
          </a:p>
          <a:p>
            <a:pPr marL="271463" indent="-271463"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US" sz="1800" dirty="0"/>
              <a:t>Outlines how professional Quants use CMake</a:t>
            </a:r>
          </a:p>
          <a:p>
            <a:pPr marL="271463" indent="-271463"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US" sz="1800" dirty="0"/>
              <a:t>Includes canonical stylized working examples</a:t>
            </a:r>
          </a:p>
          <a:p>
            <a:pPr marL="271463" indent="-271463"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US" sz="1800" dirty="0"/>
              <a:t>Intentionally simple and easy to follow</a:t>
            </a:r>
          </a:p>
          <a:p>
            <a:pPr marL="0" indent="0">
              <a:buClr>
                <a:srgbClr val="C00000"/>
              </a:buClr>
              <a:buNone/>
            </a:pPr>
            <a:endParaRPr lang="en-US" sz="1800" dirty="0"/>
          </a:p>
          <a:p>
            <a:pPr marL="0" indent="0">
              <a:buClr>
                <a:srgbClr val="C00000"/>
              </a:buClr>
              <a:buNone/>
            </a:pPr>
            <a:endParaRPr lang="en-US" sz="1800" dirty="0"/>
          </a:p>
          <a:p>
            <a:pPr marL="0" indent="0">
              <a:buClr>
                <a:srgbClr val="C00000"/>
              </a:buClr>
              <a:buNone/>
            </a:pPr>
            <a:endParaRPr lang="en-US" sz="1800" dirty="0"/>
          </a:p>
          <a:p>
            <a:pPr marL="0" indent="0">
              <a:buClr>
                <a:srgbClr val="C00000"/>
              </a:buClr>
              <a:buNone/>
            </a:pPr>
            <a:endParaRPr lang="en-US" sz="1800" dirty="0"/>
          </a:p>
          <a:p>
            <a:pPr marL="0" indent="0">
              <a:buClr>
                <a:srgbClr val="C00000"/>
              </a:buClr>
              <a:buNone/>
            </a:pPr>
            <a:endParaRPr lang="en-US" sz="1800" dirty="0"/>
          </a:p>
          <a:p>
            <a:pPr marL="0" indent="0">
              <a:buClr>
                <a:srgbClr val="C00000"/>
              </a:buClr>
              <a:buNone/>
            </a:pPr>
            <a:r>
              <a:rPr lang="en-US" sz="1800" dirty="0"/>
              <a:t>Link: </a:t>
            </a:r>
            <a:r>
              <a:rPr lang="en-US" sz="1800" dirty="0">
                <a:hlinkClick r:id="rId2"/>
              </a:rPr>
              <a:t>https://algoquanthub.beehiiv.com/p/professional-c-with-cmake-for-quants-algo-trading</a:t>
            </a:r>
            <a:endParaRPr lang="en-US" sz="1800" dirty="0"/>
          </a:p>
          <a:p>
            <a:pPr marL="0" indent="0">
              <a:buClr>
                <a:srgbClr val="C00000"/>
              </a:buClr>
              <a:buNone/>
            </a:pPr>
            <a:r>
              <a:rPr lang="en-US" sz="1800" dirty="0"/>
              <a:t>Examples: </a:t>
            </a:r>
            <a:r>
              <a:rPr lang="en-GB" sz="1800" i="1" dirty="0">
                <a:hlinkClick r:id="rId3"/>
              </a:rPr>
              <a:t>https://github.com/nburgessx/QuantResearch/tree/main/CMake%20Examples</a:t>
            </a:r>
            <a:endParaRPr lang="en-US" sz="1800" dirty="0"/>
          </a:p>
          <a:p>
            <a:pPr marL="271463" indent="-271463">
              <a:buClr>
                <a:srgbClr val="C00000"/>
              </a:buClr>
              <a:buFont typeface="Wingdings" panose="05000000000000000000" pitchFamily="2" charset="2"/>
              <a:buChar char="Ø"/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AD44FC-1E4F-5055-D863-7A9A534E8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12113-6D73-4B06-80EF-D022B0396519}" type="slidenum">
              <a:rPr lang="en-GB" smtClean="0"/>
              <a:t>22</a:t>
            </a:fld>
            <a:endParaRPr lang="en-GB" dirty="0"/>
          </a:p>
        </p:txBody>
      </p:sp>
      <p:pic>
        <p:nvPicPr>
          <p:cNvPr id="13" name="Picture 12">
            <a:hlinkClick r:id="rId2"/>
            <a:extLst>
              <a:ext uri="{FF2B5EF4-FFF2-40B4-BE49-F238E27FC236}">
                <a16:creationId xmlns:a16="http://schemas.microsoft.com/office/drawing/2014/main" id="{D9F742A3-3602-2593-C22C-13D22D7ACA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1137" y="1460747"/>
            <a:ext cx="5217421" cy="39544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8D8B5B3-F2D1-A0F0-DE12-074DF1F054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356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8398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F987F0-0D1B-8F8E-00FD-1B06AD8FA0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4AEA59-F3B3-DFEE-E8E4-35AEE57F3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C00000"/>
                </a:solidFill>
              </a:rPr>
              <a:t>CMake Tutorial – cmake.org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F8FD29-5C7B-B1C6-AFE2-82718FF3A7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4246" y="5667251"/>
            <a:ext cx="9237954" cy="825624"/>
          </a:xfrm>
        </p:spPr>
        <p:txBody>
          <a:bodyPr>
            <a:normAutofit/>
          </a:bodyPr>
          <a:lstStyle/>
          <a:p>
            <a:pPr marL="271463" indent="-271463"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GB" sz="1800" dirty="0">
                <a:solidFill>
                  <a:srgbClr val="C00000"/>
                </a:solidFill>
              </a:rPr>
              <a:t>CMake Tutorial – cmake.org</a:t>
            </a:r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GB" sz="1800" dirty="0"/>
              <a:t>Provides a step-by-step guides and tutorials on how to use CMake</a:t>
            </a:r>
          </a:p>
          <a:p>
            <a:pPr marL="0" indent="0">
              <a:buClr>
                <a:srgbClr val="C00000"/>
              </a:buClr>
              <a:buNone/>
            </a:pPr>
            <a:endParaRPr lang="en-GB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2CD2DA-2E8E-B96F-E18B-7BD751DDE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12113-6D73-4B06-80EF-D022B0396519}" type="slidenum">
              <a:rPr lang="en-GB" smtClean="0"/>
              <a:t>23</a:t>
            </a:fld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3BCCB0-D93A-ED3F-48D9-76E298CB91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1863" y="1535783"/>
            <a:ext cx="7412855" cy="38174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803BE5C-6CD3-504A-EC9C-73EA8A9730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356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3191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67F3F5-6E73-4D79-FE1C-F05312A391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017893-5C5B-3E15-6F2C-59F06FBAD3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5722"/>
            <a:ext cx="10515600" cy="1039196"/>
          </a:xfrm>
        </p:spPr>
        <p:txBody>
          <a:bodyPr/>
          <a:lstStyle/>
          <a:p>
            <a:r>
              <a:rPr lang="en-GB" dirty="0">
                <a:solidFill>
                  <a:srgbClr val="C00000"/>
                </a:solidFill>
              </a:rPr>
              <a:t>Professional CMake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C288E6-CAB5-D919-B556-999912B8EA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4246" y="3016188"/>
            <a:ext cx="5265937" cy="2195004"/>
          </a:xfrm>
        </p:spPr>
        <p:txBody>
          <a:bodyPr>
            <a:noAutofit/>
          </a:bodyPr>
          <a:lstStyle/>
          <a:p>
            <a:pPr marL="271463" indent="-271463"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GB" sz="1800" dirty="0">
                <a:solidFill>
                  <a:srgbClr val="C00000"/>
                </a:solidFill>
              </a:rPr>
              <a:t>Professional CMake – A Practical Guide</a:t>
            </a:r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GB" sz="1800" dirty="0"/>
              <a:t>Free Book</a:t>
            </a:r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GB" sz="1800" dirty="0"/>
              <a:t>By Craig Scott</a:t>
            </a:r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GB" sz="1800" i="1" dirty="0">
                <a:hlinkClick r:id="rId2"/>
              </a:rPr>
              <a:t>https://crascit.com/professional-cmake/</a:t>
            </a:r>
            <a:endParaRPr lang="en-GB" sz="1800" dirty="0"/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§"/>
            </a:pPr>
            <a:endParaRPr lang="en-GB" sz="1800" dirty="0"/>
          </a:p>
          <a:p>
            <a:pPr marL="0" indent="0">
              <a:buClr>
                <a:srgbClr val="C00000"/>
              </a:buClr>
              <a:buNone/>
            </a:pPr>
            <a:endParaRPr lang="en-GB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5F249B-070E-326E-012C-291328A59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12113-6D73-4B06-80EF-D022B0396519}" type="slidenum">
              <a:rPr lang="en-GB" smtClean="0"/>
              <a:t>24</a:t>
            </a:fld>
            <a:endParaRPr lang="en-GB" dirty="0"/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659CBF30-473F-2635-6196-319B447BC7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5607" y="752273"/>
            <a:ext cx="3957881" cy="56040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1418771-F2D9-C076-9EE5-A60C1E1AB7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356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02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D21080-26DE-AA51-F6EA-17042E0B17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56B2B6B-E684-956C-CD2D-69F1C02406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3" y="0"/>
            <a:ext cx="12195175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61D8322-651C-1755-3CA1-655C8E1425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839" y="2106216"/>
            <a:ext cx="4044909" cy="404490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A865E64-136E-5FB7-472E-A460D50AA62E}"/>
              </a:ext>
            </a:extLst>
          </p:cNvPr>
          <p:cNvSpPr/>
          <p:nvPr/>
        </p:nvSpPr>
        <p:spPr>
          <a:xfrm>
            <a:off x="8087557" y="5490804"/>
            <a:ext cx="4109471" cy="107004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400" b="1" dirty="0">
                <a:ln>
                  <a:solidFill>
                    <a:schemeClr val="tx1"/>
                  </a:solidFill>
                </a:ln>
                <a:solidFill>
                  <a:schemeClr val="bg1">
                    <a:lumMod val="95000"/>
                  </a:schemeClr>
                </a:solidFill>
              </a:rPr>
              <a:t>More Info …</a:t>
            </a:r>
          </a:p>
        </p:txBody>
      </p:sp>
      <p:pic>
        <p:nvPicPr>
          <p:cNvPr id="8" name="Picture 7">
            <a:hlinkClick r:id="rId4"/>
            <a:extLst>
              <a:ext uri="{FF2B5EF4-FFF2-40B4-BE49-F238E27FC236}">
                <a16:creationId xmlns:a16="http://schemas.microsoft.com/office/drawing/2014/main" id="{E7BAE8BA-B925-95F5-6350-0B4813FFFF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303" y="5484319"/>
            <a:ext cx="3321813" cy="1077487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F21A2F6B-794A-FCB9-DE51-769BBCEEFB7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268433" y="5623517"/>
            <a:ext cx="811321" cy="799090"/>
          </a:xfrm>
          <a:prstGeom prst="rect">
            <a:avLst/>
          </a:prstGeom>
        </p:spPr>
      </p:pic>
      <p:pic>
        <p:nvPicPr>
          <p:cNvPr id="3" name="Picture 2" descr="What is CMake? - Viking Software A/S">
            <a:extLst>
              <a:ext uri="{FF2B5EF4-FFF2-40B4-BE49-F238E27FC236}">
                <a16:creationId xmlns:a16="http://schemas.microsoft.com/office/drawing/2014/main" id="{0D1FAB19-DF1B-5CBC-0C44-E715559C1B3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232730" y="5571298"/>
            <a:ext cx="811321" cy="811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3736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3F1FF7-33BC-022A-8ED9-78C4201B2D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F954E4D2-5429-562B-44BF-0AE89F4EAF6B}"/>
              </a:ext>
            </a:extLst>
          </p:cNvPr>
          <p:cNvSpPr txBox="1">
            <a:spLocks/>
          </p:cNvSpPr>
          <p:nvPr/>
        </p:nvSpPr>
        <p:spPr>
          <a:xfrm>
            <a:off x="838200" y="2833490"/>
            <a:ext cx="10515600" cy="5749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3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0BA208-BAD6-8031-423B-3A6C4A4BF484}"/>
              </a:ext>
            </a:extLst>
          </p:cNvPr>
          <p:cNvSpPr txBox="1"/>
          <p:nvPr/>
        </p:nvSpPr>
        <p:spPr>
          <a:xfrm>
            <a:off x="628376" y="3359504"/>
            <a:ext cx="6184748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C00000"/>
              </a:buClr>
            </a:pPr>
            <a:r>
              <a:rPr lang="en-US" dirty="0">
                <a:solidFill>
                  <a:srgbClr val="C00000"/>
                </a:solidFill>
              </a:rPr>
              <a:t>Subscribe to my Quant Newsletter</a:t>
            </a:r>
          </a:p>
          <a:p>
            <a:pPr>
              <a:buClr>
                <a:srgbClr val="C00000"/>
              </a:buClr>
            </a:pPr>
            <a:r>
              <a:rPr lang="en-US" dirty="0">
                <a:hlinkClick r:id="rId2"/>
              </a:rPr>
              <a:t>https://algoquanthub.beehiiv.com/subscribe</a:t>
            </a:r>
            <a:endParaRPr lang="en-US" dirty="0"/>
          </a:p>
          <a:p>
            <a:pPr marL="358775" indent="-358775"/>
            <a:endParaRPr lang="en-US" i="0" dirty="0">
              <a:effectLst/>
              <a:latin typeface="myriad roman"/>
            </a:endParaRPr>
          </a:p>
          <a:p>
            <a:pPr marL="358775" indent="-358775"/>
            <a:r>
              <a:rPr lang="en-US" dirty="0">
                <a:solidFill>
                  <a:srgbClr val="C00000"/>
                </a:solidFill>
              </a:rPr>
              <a:t>Subscribe to my </a:t>
            </a:r>
            <a:r>
              <a:rPr lang="en-US" i="0" dirty="0">
                <a:solidFill>
                  <a:srgbClr val="C00000"/>
                </a:solidFill>
                <a:effectLst/>
                <a:latin typeface="myriad roman"/>
              </a:rPr>
              <a:t>Quant YouTube Channel</a:t>
            </a:r>
          </a:p>
          <a:p>
            <a:pPr marL="358775" indent="-358775"/>
            <a:r>
              <a:rPr lang="en-US" dirty="0">
                <a:latin typeface="myriad roman"/>
                <a:hlinkClick r:id="rId3"/>
              </a:rPr>
              <a:t>https://www.youtube.com/@algoquanthub</a:t>
            </a:r>
            <a:endParaRPr lang="en-US" dirty="0">
              <a:latin typeface="myriad roman"/>
            </a:endParaRPr>
          </a:p>
          <a:p>
            <a:pPr marL="358775" indent="-358775"/>
            <a:endParaRPr lang="en-US" dirty="0">
              <a:latin typeface="myriad roman"/>
            </a:endParaRPr>
          </a:p>
          <a:p>
            <a:pPr marL="358775" indent="-358775">
              <a:buClr>
                <a:srgbClr val="C00000"/>
              </a:buClr>
            </a:pPr>
            <a:r>
              <a:rPr lang="en-US" dirty="0">
                <a:solidFill>
                  <a:srgbClr val="C00000"/>
                </a:solidFill>
                <a:latin typeface="myriad roman"/>
              </a:rPr>
              <a:t>Algo Trading &amp; Quant Store</a:t>
            </a:r>
          </a:p>
          <a:p>
            <a:pPr marL="358775" indent="-358775">
              <a:tabLst>
                <a:tab pos="263525" algn="l"/>
              </a:tabLst>
            </a:pPr>
            <a:r>
              <a:rPr lang="en-US" dirty="0">
                <a:hlinkClick r:id="rId4"/>
              </a:rPr>
              <a:t>https://payhip.com/AlgoQuantHub</a:t>
            </a:r>
            <a:endParaRPr lang="en-US" dirty="0"/>
          </a:p>
          <a:p>
            <a:pPr marL="358775" indent="-358775"/>
            <a:endParaRPr lang="en-US" dirty="0"/>
          </a:p>
          <a:p>
            <a:pPr marL="358775" indent="-358775">
              <a:buClr>
                <a:srgbClr val="C00000"/>
              </a:buClr>
            </a:pPr>
            <a:r>
              <a:rPr lang="en-US" dirty="0">
                <a:solidFill>
                  <a:srgbClr val="C00000"/>
                </a:solidFill>
              </a:rPr>
              <a:t>Follow me on LinkedIn</a:t>
            </a:r>
          </a:p>
          <a:p>
            <a:pPr marL="358775" indent="-358775"/>
            <a:r>
              <a:rPr lang="en-US" dirty="0">
                <a:hlinkClick r:id="rId5"/>
              </a:rPr>
              <a:t>https://www.linkedin.com/in/nburgessx</a:t>
            </a:r>
            <a:endParaRPr lang="en-US" dirty="0"/>
          </a:p>
          <a:p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D87DBC9-9320-2C18-8137-11FD4259D9B6}"/>
              </a:ext>
            </a:extLst>
          </p:cNvPr>
          <p:cNvGrpSpPr/>
          <p:nvPr/>
        </p:nvGrpSpPr>
        <p:grpSpPr>
          <a:xfrm>
            <a:off x="6225481" y="3207150"/>
            <a:ext cx="5015464" cy="3008660"/>
            <a:chOff x="6128622" y="3419897"/>
            <a:chExt cx="5015464" cy="3008660"/>
          </a:xfrm>
        </p:grpSpPr>
        <p:pic>
          <p:nvPicPr>
            <p:cNvPr id="11" name="Picture 10">
              <a:hlinkClick r:id="rId4"/>
              <a:extLst>
                <a:ext uri="{FF2B5EF4-FFF2-40B4-BE49-F238E27FC236}">
                  <a16:creationId xmlns:a16="http://schemas.microsoft.com/office/drawing/2014/main" id="{687A1D39-1907-2C6C-055C-384FCB83D78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128622" y="3419897"/>
              <a:ext cx="5015464" cy="300866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051DA346-009D-E788-8EB5-55CF60166C0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189172" y="3503544"/>
              <a:ext cx="792143" cy="734717"/>
            </a:xfrm>
            <a:prstGeom prst="rect">
              <a:avLst/>
            </a:prstGeom>
          </p:spPr>
        </p:pic>
      </p:grpSp>
      <p:pic>
        <p:nvPicPr>
          <p:cNvPr id="13" name="Picture 12">
            <a:hlinkClick r:id="rId2"/>
            <a:extLst>
              <a:ext uri="{FF2B5EF4-FFF2-40B4-BE49-F238E27FC236}">
                <a16:creationId xmlns:a16="http://schemas.microsoft.com/office/drawing/2014/main" id="{AB92778F-95CD-4B94-8101-341A09E5EF2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790" y="332000"/>
            <a:ext cx="4257582" cy="2710968"/>
          </a:xfrm>
          <a:prstGeom prst="rect">
            <a:avLst/>
          </a:prstGeom>
        </p:spPr>
      </p:pic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0E2FD368-C2D6-F112-F1D8-DDBEC05E52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12113-6D73-4B06-80EF-D022B0396519}" type="slidenum">
              <a:rPr lang="en-GB" smtClean="0"/>
              <a:t>26</a:t>
            </a:fld>
            <a:endParaRPr lang="en-GB" dirty="0"/>
          </a:p>
        </p:txBody>
      </p:sp>
      <p:pic>
        <p:nvPicPr>
          <p:cNvPr id="15" name="Picture 14">
            <a:hlinkClick r:id="rId3"/>
            <a:extLst>
              <a:ext uri="{FF2B5EF4-FFF2-40B4-BE49-F238E27FC236}">
                <a16:creationId xmlns:a16="http://schemas.microsoft.com/office/drawing/2014/main" id="{172B3902-C227-9FAC-053F-2CEC4B09F25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50564" y="741178"/>
            <a:ext cx="5720072" cy="1824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0706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89EAB0-78A3-48D3-88B2-A2721BE72B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238" y="5330057"/>
            <a:ext cx="2149444" cy="574912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C00000"/>
                </a:solidFill>
              </a:rPr>
              <a:t>Contact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BB01BB-705A-42BE-96A3-B1B0B9A642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0A24E-A725-4B67-A709-B05312D8EBF0}" type="slidenum">
              <a:rPr lang="en-US" smtClean="0"/>
              <a:t>27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DB176A3-AA3A-4764-820A-F44A9F52D010}"/>
              </a:ext>
            </a:extLst>
          </p:cNvPr>
          <p:cNvSpPr txBox="1">
            <a:spLocks/>
          </p:cNvSpPr>
          <p:nvPr/>
        </p:nvSpPr>
        <p:spPr>
          <a:xfrm>
            <a:off x="838200" y="2854088"/>
            <a:ext cx="10515600" cy="5749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/>
              <a:t>Have questions or want further info?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A67457-2CC4-4B6D-B84F-ED4C626AF2AF}"/>
              </a:ext>
            </a:extLst>
          </p:cNvPr>
          <p:cNvSpPr txBox="1"/>
          <p:nvPr/>
        </p:nvSpPr>
        <p:spPr>
          <a:xfrm>
            <a:off x="675238" y="5769167"/>
            <a:ext cx="6097424" cy="464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myriad roman"/>
              </a:rPr>
              <a:t>LinkedIn:		</a:t>
            </a:r>
            <a:r>
              <a:rPr lang="en-GB" b="0" i="0" dirty="0">
                <a:effectLst/>
                <a:latin typeface="-apple-system"/>
                <a:hlinkClick r:id="rId2"/>
              </a:rPr>
              <a:t>www.linkedin.com/in/nburgessx</a:t>
            </a:r>
            <a:endParaRPr lang="en-GB" b="0" i="0" dirty="0"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2212993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65E59C-3F4B-7476-E721-C8D1F63210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E79BC-43F9-A0E8-C5CF-DB3C6E7884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C00000"/>
                </a:solidFill>
              </a:rPr>
              <a:t>Application Binary Interface (ABI)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FF326A-C9B0-EAF8-5D8F-4AE349A2C9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12113-6D73-4B06-80EF-D022B0396519}" type="slidenum">
              <a:rPr lang="en-GB" smtClean="0"/>
              <a:t>3</a:t>
            </a:fld>
            <a:endParaRPr lang="en-GB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26FB8BA-CDDC-224F-F4DA-54D652B944F3}"/>
              </a:ext>
            </a:extLst>
          </p:cNvPr>
          <p:cNvSpPr txBox="1">
            <a:spLocks/>
          </p:cNvSpPr>
          <p:nvPr/>
        </p:nvSpPr>
        <p:spPr>
          <a:xfrm>
            <a:off x="413223" y="1458425"/>
            <a:ext cx="5544845" cy="47115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GB" sz="1800" dirty="0"/>
              <a:t>ABI defines how project binaries are linked and how they manage memory</a:t>
            </a:r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Ø"/>
            </a:pPr>
            <a:endParaRPr lang="en-GB" sz="1800" dirty="0"/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GB" sz="1800" dirty="0"/>
              <a:t>Projects sharing runtime resources e.g. std::vector or FILE* </a:t>
            </a:r>
            <a:r>
              <a:rPr lang="en-GB" sz="1800" b="1" u="sng" dirty="0"/>
              <a:t>must</a:t>
            </a:r>
            <a:r>
              <a:rPr lang="en-GB" sz="1800" dirty="0"/>
              <a:t> use the same C++ Runtime library (CRT), which handles memory, I/O and startup support</a:t>
            </a:r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Ø"/>
            </a:pPr>
            <a:endParaRPr lang="en-GB" sz="1800" dirty="0"/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GB" sz="1800" dirty="0"/>
              <a:t>Dynamic Linkage </a:t>
            </a:r>
            <a:r>
              <a:rPr lang="en-GB" sz="1800" b="1" dirty="0"/>
              <a:t>(/MD)</a:t>
            </a:r>
            <a:r>
              <a:rPr lang="en-GB" sz="1800" dirty="0"/>
              <a:t> links against a shared C++ Runtime DLL (CRT)</a:t>
            </a:r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Ø"/>
            </a:pPr>
            <a:endParaRPr lang="en-GB" sz="1800" dirty="0"/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GB" sz="1800" dirty="0"/>
              <a:t>Static Linkage </a:t>
            </a:r>
            <a:r>
              <a:rPr lang="en-GB" sz="1800" b="1" dirty="0"/>
              <a:t>(/MT)</a:t>
            </a:r>
            <a:r>
              <a:rPr lang="en-GB" sz="1800" dirty="0"/>
              <a:t> embeds a private CRT into each binary</a:t>
            </a:r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Ø"/>
            </a:pPr>
            <a:endParaRPr lang="en-GB" sz="1800" dirty="0"/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GB" sz="1800" dirty="0"/>
              <a:t>Mixing /MD and /MT is unsafe – such code often builds successfully but fails and crashes at runtime</a:t>
            </a:r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Ø"/>
            </a:pPr>
            <a:endParaRPr lang="en-GB" sz="1800" dirty="0"/>
          </a:p>
          <a:p>
            <a:pPr marL="0" indent="0">
              <a:buClr>
                <a:srgbClr val="C00000"/>
              </a:buClr>
              <a:buNone/>
            </a:pPr>
            <a:endParaRPr lang="en-GB" sz="1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8524CE7-06B6-F8AB-AB12-E172E0A680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8106" y="1458425"/>
            <a:ext cx="5220671" cy="356436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CD7B6FB-6EF6-1807-A1A0-24C5B3AF59F0}"/>
              </a:ext>
            </a:extLst>
          </p:cNvPr>
          <p:cNvSpPr txBox="1"/>
          <p:nvPr/>
        </p:nvSpPr>
        <p:spPr>
          <a:xfrm>
            <a:off x="6383045" y="5246651"/>
            <a:ext cx="609452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Clr>
                <a:srgbClr val="C00000"/>
              </a:buClr>
              <a:buNone/>
            </a:pPr>
            <a:r>
              <a:rPr lang="en-GB" sz="1800" b="1" dirty="0"/>
              <a:t>Rule of thumb:</a:t>
            </a:r>
          </a:p>
          <a:p>
            <a:pPr marL="0" indent="0">
              <a:buClr>
                <a:srgbClr val="C00000"/>
              </a:buClr>
              <a:buNone/>
            </a:pPr>
            <a:r>
              <a:rPr lang="en-GB" sz="1800" b="1" dirty="0">
                <a:solidFill>
                  <a:srgbClr val="C00000"/>
                </a:solidFill>
              </a:rPr>
              <a:t>/MD </a:t>
            </a:r>
            <a:r>
              <a:rPr lang="en-GB" sz="1800" dirty="0">
                <a:solidFill>
                  <a:srgbClr val="C00000"/>
                </a:solidFill>
                <a:sym typeface="Wingdings" panose="05000000000000000000" pitchFamily="2" charset="2"/>
              </a:rPr>
              <a:t> DLLs &amp; large apps </a:t>
            </a:r>
            <a:r>
              <a:rPr lang="en-GB" sz="1800" dirty="0">
                <a:sym typeface="Wingdings" panose="05000000000000000000" pitchFamily="2" charset="2"/>
              </a:rPr>
              <a:t>(shared runtime, one-heap)</a:t>
            </a:r>
          </a:p>
          <a:p>
            <a:pPr marL="0" indent="0">
              <a:buClr>
                <a:srgbClr val="C00000"/>
              </a:buClr>
              <a:buNone/>
            </a:pPr>
            <a:r>
              <a:rPr lang="en-GB" sz="1800" b="1" dirty="0">
                <a:solidFill>
                  <a:srgbClr val="C00000"/>
                </a:solidFill>
                <a:sym typeface="Wingdings" panose="05000000000000000000" pitchFamily="2" charset="2"/>
              </a:rPr>
              <a:t>/MT </a:t>
            </a:r>
            <a:r>
              <a:rPr lang="en-GB" sz="1800" dirty="0">
                <a:solidFill>
                  <a:srgbClr val="C00000"/>
                </a:solidFill>
                <a:sym typeface="Wingdings" panose="05000000000000000000" pitchFamily="2" charset="2"/>
              </a:rPr>
              <a:t> Fully self-contained tools </a:t>
            </a:r>
            <a:r>
              <a:rPr lang="en-GB" sz="1800" dirty="0">
                <a:sym typeface="Wingdings" panose="05000000000000000000" pitchFamily="2" charset="2"/>
              </a:rPr>
              <a:t>(no shared ownership)</a:t>
            </a:r>
            <a:endParaRPr lang="en-GB" sz="1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0153D7-902B-0E6B-CD39-8291D61291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356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9151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7816B6-74F4-98B0-EE94-28B6D3F191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9C37ED5-DA97-1D1E-F886-80BC98DE35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3" y="0"/>
            <a:ext cx="12195175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54CC0C9-3CC2-5A78-EC68-80F3C9EC26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839" y="2106216"/>
            <a:ext cx="4044909" cy="404490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5D1DFDB-B037-E516-F2B8-23B75C650DA6}"/>
              </a:ext>
            </a:extLst>
          </p:cNvPr>
          <p:cNvSpPr/>
          <p:nvPr/>
        </p:nvSpPr>
        <p:spPr>
          <a:xfrm>
            <a:off x="8078681" y="5490804"/>
            <a:ext cx="4118348" cy="107004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400" b="1" dirty="0">
                <a:ln>
                  <a:solidFill>
                    <a:schemeClr val="tx1"/>
                  </a:solidFill>
                </a:ln>
                <a:solidFill>
                  <a:schemeClr val="bg1">
                    <a:lumMod val="95000"/>
                  </a:schemeClr>
                </a:solidFill>
              </a:rPr>
              <a:t>Visual Studio</a:t>
            </a:r>
          </a:p>
        </p:txBody>
      </p:sp>
      <p:pic>
        <p:nvPicPr>
          <p:cNvPr id="8" name="Picture 7">
            <a:hlinkClick r:id="rId4"/>
            <a:extLst>
              <a:ext uri="{FF2B5EF4-FFF2-40B4-BE49-F238E27FC236}">
                <a16:creationId xmlns:a16="http://schemas.microsoft.com/office/drawing/2014/main" id="{2D16A000-E893-C5BF-66BF-89CBCF53F1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303" y="5484319"/>
            <a:ext cx="3321813" cy="1077487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9F823955-87C0-CB21-EADA-33BD4A3846A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258890" y="5614681"/>
            <a:ext cx="811321" cy="799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3096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D7AD5E-6D9D-F921-745F-792372E300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CBF8A-D884-AF35-C5BC-FC054AF755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C00000"/>
                </a:solidFill>
              </a:rPr>
              <a:t>Visual Studio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34D94-015C-C80D-02C1-CDBB5A134C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471674"/>
            <a:ext cx="4799028" cy="5103690"/>
          </a:xfrm>
        </p:spPr>
        <p:txBody>
          <a:bodyPr>
            <a:noAutofit/>
          </a:bodyPr>
          <a:lstStyle/>
          <a:p>
            <a:pPr marL="271463" indent="-271463"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GB" sz="1800" b="1" dirty="0">
                <a:solidFill>
                  <a:srgbClr val="C00000"/>
                </a:solidFill>
              </a:rPr>
              <a:t>Solution File</a:t>
            </a:r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GB" sz="1800" dirty="0"/>
              <a:t>Start-Up Project</a:t>
            </a:r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GB" sz="1800" dirty="0"/>
              <a:t>Project Dependencies (Build Order)</a:t>
            </a:r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GB" sz="1800" dirty="0"/>
              <a:t>Configuration</a:t>
            </a:r>
          </a:p>
          <a:p>
            <a:pPr lvl="1"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GB" sz="1800" dirty="0"/>
              <a:t>Debug, Release, Custom</a:t>
            </a:r>
          </a:p>
          <a:p>
            <a:pPr lvl="1"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GB" sz="1800" dirty="0"/>
              <a:t>Can Include/Exclude Projects</a:t>
            </a:r>
          </a:p>
          <a:p>
            <a:pPr marL="0" indent="0">
              <a:buClr>
                <a:srgbClr val="C00000"/>
              </a:buClr>
              <a:buNone/>
            </a:pPr>
            <a:endParaRPr lang="en-GB" sz="800" dirty="0"/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GB" sz="1800" b="1" dirty="0">
                <a:solidFill>
                  <a:srgbClr val="C00000"/>
                </a:solidFill>
              </a:rPr>
              <a:t>Project Files</a:t>
            </a:r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GB" sz="1800" dirty="0"/>
              <a:t>Independent Code Project Groups</a:t>
            </a:r>
          </a:p>
          <a:p>
            <a:pPr marL="0" indent="0">
              <a:buClr>
                <a:srgbClr val="C00000"/>
              </a:buClr>
              <a:buNone/>
            </a:pPr>
            <a:endParaRPr lang="en-GB" sz="800" dirty="0"/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GB" sz="1800" b="1" dirty="0">
                <a:solidFill>
                  <a:srgbClr val="C00000"/>
                </a:solidFill>
              </a:rPr>
              <a:t>Features</a:t>
            </a:r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GB" sz="1800" dirty="0"/>
              <a:t>Source Control – Git Integration</a:t>
            </a:r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GB" sz="1800" dirty="0"/>
              <a:t>Command Line – Dev Command Prompt</a:t>
            </a:r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GB" sz="1800" dirty="0"/>
              <a:t>External Tools – Custom Tools / Scripts</a:t>
            </a:r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GB" sz="1800" dirty="0"/>
              <a:t>Extensions – e.g. Incredibuild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44A4E9-45AA-CEFF-5D93-E5D65E6B1E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12113-6D73-4B06-80EF-D022B0396519}" type="slidenum">
              <a:rPr lang="en-GB" smtClean="0"/>
              <a:t>5</a:t>
            </a:fld>
            <a:endParaRPr lang="en-GB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7CC9D1F-050E-67D0-F8B6-70F425CD6C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4579" y="1321700"/>
            <a:ext cx="6641871" cy="494631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1223350-0EAA-5C3C-7311-BCC0D2C7D0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444"/>
            <a:ext cx="12192000" cy="356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6465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555C30-1DA9-E9CA-DDB9-7D1347DE91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C3BCCE-0AE1-69E1-E3C6-1C2513A7C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Visual Studio</a:t>
            </a:r>
            <a:r>
              <a:rPr lang="en-GB" dirty="0"/>
              <a:t> </a:t>
            </a:r>
            <a:r>
              <a:rPr lang="en-GB" dirty="0">
                <a:solidFill>
                  <a:srgbClr val="C00000"/>
                </a:solidFill>
              </a:rPr>
              <a:t>Solution &amp; Projects Files</a:t>
            </a:r>
            <a:br>
              <a:rPr lang="en-GB" dirty="0">
                <a:solidFill>
                  <a:srgbClr val="C00000"/>
                </a:solidFill>
              </a:rPr>
            </a:br>
            <a:r>
              <a:rPr lang="en-GB" sz="2000" b="1" dirty="0"/>
              <a:t>These are XML files in disguise – Try opening them in notepad!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8B8313-33E8-FC4D-CCC7-19B520974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12113-6D73-4B06-80EF-D022B0396519}" type="slidenum">
              <a:rPr lang="en-GB" smtClean="0"/>
              <a:t>6</a:t>
            </a:fld>
            <a:endParaRPr lang="en-GB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CD55C5F-0B73-93A5-495B-1A1C6F64B6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66655"/>
            <a:ext cx="6865571" cy="472621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4FB4D36-3CD1-BC8D-BE0C-5FA3E14C75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8076" y="2658682"/>
            <a:ext cx="4967229" cy="32982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AEE89AA-7BB9-9A0B-93F3-62D28ECB68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8444"/>
            <a:ext cx="12192000" cy="356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4076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1A3A10-B1E9-FF1B-0DF0-590F41F6BB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3B1CD-4EB1-1703-0DBE-343564B20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C00000"/>
                </a:solidFill>
              </a:rPr>
              <a:t>Visual Studio</a:t>
            </a:r>
            <a:r>
              <a:rPr lang="en-GB" dirty="0">
                <a:solidFill>
                  <a:srgbClr val="000000"/>
                </a:solidFill>
              </a:rPr>
              <a:t> </a:t>
            </a:r>
            <a:r>
              <a:rPr lang="en-GB" dirty="0">
                <a:solidFill>
                  <a:srgbClr val="C00000"/>
                </a:solidFill>
              </a:rPr>
              <a:t>Project Properties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542A20-2B34-4736-D952-365CE77E5E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12113-6D73-4B06-80EF-D022B0396519}" type="slidenum">
              <a:rPr lang="en-GB" smtClean="0"/>
              <a:t>7</a:t>
            </a:fld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ED5A5D2-E581-64E5-0E14-F078A93B7A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894" y="1638350"/>
            <a:ext cx="5222451" cy="35812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E3C05D5-A21A-DF0E-AE4D-86BFB62A92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356681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A41CBAA-A2FE-8ABB-3AE6-ABE616902001}"/>
              </a:ext>
            </a:extLst>
          </p:cNvPr>
          <p:cNvSpPr txBox="1">
            <a:spLocks/>
          </p:cNvSpPr>
          <p:nvPr/>
        </p:nvSpPr>
        <p:spPr>
          <a:xfrm>
            <a:off x="6978516" y="1638350"/>
            <a:ext cx="4799028" cy="35812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C00000"/>
              </a:buClr>
              <a:buFont typeface="Arial" panose="020B0604020202020204" pitchFamily="34" charset="0"/>
              <a:buNone/>
            </a:pPr>
            <a:endParaRPr lang="en-GB" sz="1800" b="1" dirty="0"/>
          </a:p>
          <a:p>
            <a:pPr marL="0" indent="0">
              <a:buClr>
                <a:srgbClr val="C00000"/>
              </a:buClr>
              <a:buFont typeface="Arial" panose="020B0604020202020204" pitchFamily="34" charset="0"/>
              <a:buNone/>
            </a:pPr>
            <a:endParaRPr lang="en-GB" sz="1800" b="1" dirty="0"/>
          </a:p>
          <a:p>
            <a:pPr marL="0" indent="0">
              <a:buClr>
                <a:srgbClr val="C00000"/>
              </a:buClr>
              <a:buFont typeface="Arial" panose="020B0604020202020204" pitchFamily="34" charset="0"/>
              <a:buNone/>
            </a:pPr>
            <a:r>
              <a:rPr lang="en-GB" sz="1800" b="1" dirty="0"/>
              <a:t>Output type</a:t>
            </a:r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GB" sz="1800" dirty="0"/>
              <a:t>Configuration Type </a:t>
            </a:r>
            <a:r>
              <a:rPr lang="en-GB" sz="1800" dirty="0">
                <a:solidFill>
                  <a:srgbClr val="C00000"/>
                </a:solidFill>
              </a:rPr>
              <a:t>(.lib | .exe | .dll)</a:t>
            </a:r>
          </a:p>
          <a:p>
            <a:pPr marL="0" indent="0">
              <a:buClr>
                <a:srgbClr val="C00000"/>
              </a:buClr>
              <a:buFont typeface="Arial" panose="020B0604020202020204" pitchFamily="34" charset="0"/>
              <a:buNone/>
            </a:pPr>
            <a:endParaRPr lang="en-GB" sz="1800" dirty="0"/>
          </a:p>
          <a:p>
            <a:pPr marL="0" indent="0">
              <a:buClr>
                <a:srgbClr val="C00000"/>
              </a:buClr>
              <a:buFont typeface="Arial" panose="020B0604020202020204" pitchFamily="34" charset="0"/>
              <a:buNone/>
            </a:pPr>
            <a:r>
              <a:rPr lang="en-GB" sz="1800" b="1" dirty="0"/>
              <a:t>Where outputs go</a:t>
            </a:r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GB" sz="1800" dirty="0"/>
              <a:t>Intermediate Directory </a:t>
            </a:r>
            <a:r>
              <a:rPr lang="en-GB" sz="1800" dirty="0">
                <a:solidFill>
                  <a:srgbClr val="C00000"/>
                </a:solidFill>
              </a:rPr>
              <a:t>(.obj)</a:t>
            </a:r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GB" sz="1800" dirty="0"/>
              <a:t>Output Directory </a:t>
            </a:r>
            <a:r>
              <a:rPr lang="en-GB" sz="1800" dirty="0">
                <a:solidFill>
                  <a:srgbClr val="C00000"/>
                </a:solidFill>
              </a:rPr>
              <a:t>(.lib | .exe | .</a:t>
            </a:r>
            <a:r>
              <a:rPr lang="en-GB" sz="1800" dirty="0" err="1">
                <a:solidFill>
                  <a:srgbClr val="C00000"/>
                </a:solidFill>
              </a:rPr>
              <a:t>dll</a:t>
            </a:r>
            <a:r>
              <a:rPr lang="en-GB" sz="1800" dirty="0">
                <a:solidFill>
                  <a:srgbClr val="C00000"/>
                </a:solidFill>
              </a:rPr>
              <a:t>)</a:t>
            </a:r>
          </a:p>
          <a:p>
            <a:pPr marL="0" indent="0">
              <a:buClr>
                <a:srgbClr val="C00000"/>
              </a:buClr>
              <a:buFont typeface="Arial" panose="020B0604020202020204" pitchFamily="34" charset="0"/>
              <a:buNone/>
            </a:pPr>
            <a:br>
              <a:rPr lang="en-GB" sz="1800" dirty="0"/>
            </a:br>
            <a:endParaRPr lang="en-GB" sz="180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72E66D7-D7EB-F36F-C9C3-16A19B43B257}"/>
              </a:ext>
            </a:extLst>
          </p:cNvPr>
          <p:cNvSpPr txBox="1">
            <a:spLocks/>
          </p:cNvSpPr>
          <p:nvPr/>
        </p:nvSpPr>
        <p:spPr>
          <a:xfrm>
            <a:off x="943560" y="5584624"/>
            <a:ext cx="6563192" cy="11291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C00000"/>
              </a:buClr>
              <a:buFont typeface="Arial" panose="020B0604020202020204" pitchFamily="34" charset="0"/>
              <a:buNone/>
            </a:pPr>
            <a:r>
              <a:rPr lang="en-GB" sz="1800" b="1" dirty="0"/>
              <a:t>Solution and Project Files </a:t>
            </a:r>
            <a:r>
              <a:rPr lang="en-GB" sz="1800" dirty="0">
                <a:solidFill>
                  <a:srgbClr val="C00000"/>
                </a:solidFill>
              </a:rPr>
              <a:t>[TOP TIP]</a:t>
            </a:r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GB" sz="1800" dirty="0"/>
              <a:t>These are XML files that can be opened in Notepad</a:t>
            </a:r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GB" sz="1800" dirty="0"/>
              <a:t>XML supports extra features e.g. recursive file paths</a:t>
            </a:r>
          </a:p>
        </p:txBody>
      </p:sp>
    </p:spTree>
    <p:extLst>
      <p:ext uri="{BB962C8B-B14F-4D97-AF65-F5344CB8AC3E}">
        <p14:creationId xmlns:p14="http://schemas.microsoft.com/office/powerpoint/2010/main" val="29945756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751341-FA82-574A-2DCD-4305974879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973183-D225-322D-A5A8-42974580CA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C00000"/>
                </a:solidFill>
              </a:rPr>
              <a:t>VS Project Properties</a:t>
            </a:r>
            <a:r>
              <a:rPr lang="en-GB" dirty="0">
                <a:solidFill>
                  <a:srgbClr val="000000"/>
                </a:solidFill>
              </a:rPr>
              <a:t> </a:t>
            </a:r>
            <a:r>
              <a:rPr lang="en-GB" dirty="0"/>
              <a:t>– C/C++ Compiler</a:t>
            </a:r>
            <a:endParaRPr lang="en-GB" sz="3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68B2F2-382C-3A78-B75F-F0AA29FFBC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12113-6D73-4B06-80EF-D022B0396519}" type="slidenum">
              <a:rPr lang="en-GB" smtClean="0"/>
              <a:t>8</a:t>
            </a:fld>
            <a:endParaRPr lang="en-GB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76A53DC-A082-397B-57FB-745AB83E4E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550" y="1504293"/>
            <a:ext cx="5584864" cy="38494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0AF0596-B0BC-2B4B-1CCB-145C6E6A3D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2227" y="1504292"/>
            <a:ext cx="4121800" cy="384941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CB4C92B-5F39-46E6-28A4-2B37C16B97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356681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A0AFEEA-6D9B-4022-D3F6-D6FDC4831A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7550" y="5477510"/>
            <a:ext cx="10376477" cy="1757679"/>
          </a:xfrm>
        </p:spPr>
        <p:txBody>
          <a:bodyPr>
            <a:normAutofit/>
          </a:bodyPr>
          <a:lstStyle/>
          <a:p>
            <a:pPr marL="0" indent="0">
              <a:buClr>
                <a:srgbClr val="C00000"/>
              </a:buClr>
              <a:buNone/>
            </a:pPr>
            <a:r>
              <a:rPr lang="en-GB" sz="1800" b="1" dirty="0"/>
              <a:t>File Path Macros </a:t>
            </a:r>
            <a:r>
              <a:rPr lang="en-GB" sz="1800" dirty="0">
                <a:solidFill>
                  <a:srgbClr val="C00000"/>
                </a:solidFill>
              </a:rPr>
              <a:t>[TOP TIP]</a:t>
            </a:r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GB" sz="1800" dirty="0"/>
              <a:t>Click the down arrow on any directory folder, then in the window pop-up press the “</a:t>
            </a:r>
            <a:r>
              <a:rPr lang="en-GB" sz="1800" b="1" dirty="0"/>
              <a:t>Macros”</a:t>
            </a:r>
            <a:r>
              <a:rPr lang="en-GB" sz="1800" dirty="0"/>
              <a:t> button</a:t>
            </a:r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GB" sz="1800" dirty="0"/>
              <a:t>View existing file path variables (macros) and/or add new ones e.g. $(SolutionDir), $(ProjectDir), …</a:t>
            </a:r>
          </a:p>
        </p:txBody>
      </p:sp>
    </p:spTree>
    <p:extLst>
      <p:ext uri="{BB962C8B-B14F-4D97-AF65-F5344CB8AC3E}">
        <p14:creationId xmlns:p14="http://schemas.microsoft.com/office/powerpoint/2010/main" val="13048318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5A7BA3-B789-ACFB-DF1A-B6C9EDCCA3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C5752-38F5-68E6-7779-4C55EA24B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dirty="0">
                <a:solidFill>
                  <a:srgbClr val="C00000"/>
                </a:solidFill>
              </a:rPr>
              <a:t>VS Project Properties</a:t>
            </a:r>
            <a:r>
              <a:rPr lang="en-GB" sz="3600" dirty="0">
                <a:solidFill>
                  <a:srgbClr val="000000"/>
                </a:solidFill>
              </a:rPr>
              <a:t> </a:t>
            </a:r>
            <a:r>
              <a:rPr lang="en-GB" sz="3600" dirty="0"/>
              <a:t>– C/C++ Compiler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4FAEC1-45B9-AECF-F9AE-1CBC41896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12113-6D73-4B06-80EF-D022B0396519}" type="slidenum">
              <a:rPr lang="en-GB" smtClean="0"/>
              <a:t>9</a:t>
            </a:fld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2E99E02-C21C-96B1-68EA-A9AEC129F1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9330" y="1954604"/>
            <a:ext cx="5220671" cy="356436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5FDFDB4-E851-A5BF-441E-26F4A5AB4B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356681"/>
          </a:xfrm>
          <a:prstGeom prst="rect">
            <a:avLst/>
          </a:prstGeom>
        </p:spPr>
      </p:pic>
      <p:pic>
        <p:nvPicPr>
          <p:cNvPr id="7" name="Picture 6" descr="A screenshot of a computer">
            <a:extLst>
              <a:ext uri="{FF2B5EF4-FFF2-40B4-BE49-F238E27FC236}">
                <a16:creationId xmlns:a16="http://schemas.microsoft.com/office/drawing/2014/main" id="{1C6888FA-B1A0-B1E1-0B3D-2779F984C6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711" y="1950984"/>
            <a:ext cx="5140960" cy="3560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8870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1149</TotalTime>
  <Words>1547</Words>
  <Application>Microsoft Office PowerPoint</Application>
  <PresentationFormat>Widescreen</PresentationFormat>
  <Paragraphs>230</Paragraphs>
  <Slides>27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4" baseType="lpstr">
      <vt:lpstr>-apple-system</vt:lpstr>
      <vt:lpstr>Arial</vt:lpstr>
      <vt:lpstr>Calibri</vt:lpstr>
      <vt:lpstr>Calibri Light</vt:lpstr>
      <vt:lpstr>myriad roman</vt:lpstr>
      <vt:lpstr>Wingdings</vt:lpstr>
      <vt:lpstr>Office Theme</vt:lpstr>
      <vt:lpstr>PowerPoint Presentation</vt:lpstr>
      <vt:lpstr>PowerPoint Presentation</vt:lpstr>
      <vt:lpstr>Application Binary Interface (ABI)</vt:lpstr>
      <vt:lpstr>PowerPoint Presentation</vt:lpstr>
      <vt:lpstr>Visual Studio</vt:lpstr>
      <vt:lpstr>Visual Studio Solution &amp; Projects Files These are XML files in disguise – Try opening them in notepad!</vt:lpstr>
      <vt:lpstr>Visual Studio Project Properties</vt:lpstr>
      <vt:lpstr>VS Project Properties – C/C++ Compiler</vt:lpstr>
      <vt:lpstr>VS Project Properties – C/C++ Compiler</vt:lpstr>
      <vt:lpstr>VS Project Properties – Linker/Librarian</vt:lpstr>
      <vt:lpstr>Summary – Key Project Properties</vt:lpstr>
      <vt:lpstr>PowerPoint Presentation</vt:lpstr>
      <vt:lpstr>CMake Cross-Platform Build System</vt:lpstr>
      <vt:lpstr>CMake Config Files – CMakeLists.txt</vt:lpstr>
      <vt:lpstr>Example Cake Solution G</vt:lpstr>
      <vt:lpstr>Example: Create Solution File</vt:lpstr>
      <vt:lpstr>Solution Config File, CMakeLists.txt</vt:lpstr>
      <vt:lpstr>Main Project Config File, CMakeLists.txt</vt:lpstr>
      <vt:lpstr>Dependency Project Config File, CMakeLists.txt</vt:lpstr>
      <vt:lpstr>Generating the Visual Studio Solution File</vt:lpstr>
      <vt:lpstr>PowerPoint Presentation</vt:lpstr>
      <vt:lpstr>Getting Started with CMake</vt:lpstr>
      <vt:lpstr>CMake Tutorial – cmake.org</vt:lpstr>
      <vt:lpstr>Professional CMake</vt:lpstr>
      <vt:lpstr>PowerPoint Presentation</vt:lpstr>
      <vt:lpstr>PowerPoint Presentation</vt:lpstr>
      <vt:lpstr>Contact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Nicholas Burgess</dc:creator>
  <cp:lastModifiedBy>Nicholas Burgess</cp:lastModifiedBy>
  <cp:revision>29</cp:revision>
  <dcterms:created xsi:type="dcterms:W3CDTF">2026-01-24T14:28:28Z</dcterms:created>
  <dcterms:modified xsi:type="dcterms:W3CDTF">2026-01-27T21:20:51Z</dcterms:modified>
</cp:coreProperties>
</file>